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5"/>
  </p:notesMasterIdLst>
  <p:handoutMasterIdLst>
    <p:handoutMasterId r:id="rId126"/>
  </p:handoutMasterIdLst>
  <p:sldIdLst>
    <p:sldId id="681" r:id="rId5"/>
    <p:sldId id="743" r:id="rId6"/>
    <p:sldId id="773" r:id="rId7"/>
    <p:sldId id="817" r:id="rId8"/>
    <p:sldId id="748" r:id="rId9"/>
    <p:sldId id="840" r:id="rId10"/>
    <p:sldId id="744" r:id="rId11"/>
    <p:sldId id="752" r:id="rId12"/>
    <p:sldId id="753" r:id="rId13"/>
    <p:sldId id="738" r:id="rId14"/>
    <p:sldId id="731" r:id="rId15"/>
    <p:sldId id="758" r:id="rId16"/>
    <p:sldId id="834" r:id="rId17"/>
    <p:sldId id="835" r:id="rId18"/>
    <p:sldId id="836" r:id="rId19"/>
    <p:sldId id="837" r:id="rId20"/>
    <p:sldId id="833" r:id="rId21"/>
    <p:sldId id="757" r:id="rId22"/>
    <p:sldId id="762" r:id="rId23"/>
    <p:sldId id="813" r:id="rId24"/>
    <p:sldId id="761" r:id="rId25"/>
    <p:sldId id="759" r:id="rId26"/>
    <p:sldId id="841" r:id="rId27"/>
    <p:sldId id="696" r:id="rId28"/>
    <p:sldId id="700" r:id="rId29"/>
    <p:sldId id="730" r:id="rId30"/>
    <p:sldId id="764" r:id="rId31"/>
    <p:sldId id="760" r:id="rId32"/>
    <p:sldId id="774" r:id="rId33"/>
    <p:sldId id="829" r:id="rId34"/>
    <p:sldId id="766" r:id="rId35"/>
    <p:sldId id="812" r:id="rId36"/>
    <p:sldId id="842" r:id="rId37"/>
    <p:sldId id="824" r:id="rId38"/>
    <p:sldId id="819" r:id="rId39"/>
    <p:sldId id="854" r:id="rId40"/>
    <p:sldId id="825" r:id="rId41"/>
    <p:sldId id="820" r:id="rId42"/>
    <p:sldId id="858" r:id="rId43"/>
    <p:sldId id="851" r:id="rId44"/>
    <p:sldId id="826" r:id="rId45"/>
    <p:sldId id="821" r:id="rId46"/>
    <p:sldId id="859" r:id="rId47"/>
    <p:sldId id="852" r:id="rId48"/>
    <p:sldId id="815" r:id="rId49"/>
    <p:sldId id="855" r:id="rId50"/>
    <p:sldId id="770" r:id="rId51"/>
    <p:sldId id="772" r:id="rId52"/>
    <p:sldId id="848" r:id="rId53"/>
    <p:sldId id="853" r:id="rId54"/>
    <p:sldId id="850" r:id="rId55"/>
    <p:sldId id="823" r:id="rId56"/>
    <p:sldId id="769" r:id="rId57"/>
    <p:sldId id="810" r:id="rId58"/>
    <p:sldId id="768" r:id="rId59"/>
    <p:sldId id="818" r:id="rId60"/>
    <p:sldId id="862" r:id="rId61"/>
    <p:sldId id="771" r:id="rId62"/>
    <p:sldId id="843" r:id="rId63"/>
    <p:sldId id="801" r:id="rId64"/>
    <p:sldId id="802" r:id="rId65"/>
    <p:sldId id="864" r:id="rId66"/>
    <p:sldId id="860" r:id="rId67"/>
    <p:sldId id="803" r:id="rId68"/>
    <p:sldId id="804" r:id="rId69"/>
    <p:sldId id="805" r:id="rId70"/>
    <p:sldId id="863" r:id="rId71"/>
    <p:sldId id="795" r:id="rId72"/>
    <p:sldId id="745" r:id="rId73"/>
    <p:sldId id="746" r:id="rId74"/>
    <p:sldId id="866" r:id="rId75"/>
    <p:sldId id="747" r:id="rId76"/>
    <p:sldId id="865" r:id="rId77"/>
    <p:sldId id="796" r:id="rId78"/>
    <p:sldId id="797" r:id="rId79"/>
    <p:sldId id="868" r:id="rId80"/>
    <p:sldId id="750" r:id="rId81"/>
    <p:sldId id="751" r:id="rId82"/>
    <p:sldId id="798" r:id="rId83"/>
    <p:sldId id="828" r:id="rId84"/>
    <p:sldId id="827" r:id="rId85"/>
    <p:sldId id="847" r:id="rId86"/>
    <p:sldId id="846" r:id="rId87"/>
    <p:sldId id="861" r:id="rId88"/>
    <p:sldId id="806" r:id="rId89"/>
    <p:sldId id="844" r:id="rId90"/>
    <p:sldId id="857" r:id="rId91"/>
    <p:sldId id="856" r:id="rId92"/>
    <p:sldId id="845" r:id="rId93"/>
    <p:sldId id="701" r:id="rId94"/>
    <p:sldId id="741" r:id="rId95"/>
    <p:sldId id="261" r:id="rId96"/>
    <p:sldId id="809" r:id="rId97"/>
    <p:sldId id="800" r:id="rId98"/>
    <p:sldId id="799" r:id="rId99"/>
    <p:sldId id="816" r:id="rId100"/>
    <p:sldId id="672" r:id="rId101"/>
    <p:sldId id="740" r:id="rId102"/>
    <p:sldId id="699" r:id="rId103"/>
    <p:sldId id="704" r:id="rId104"/>
    <p:sldId id="703" r:id="rId105"/>
    <p:sldId id="702" r:id="rId106"/>
    <p:sldId id="705" r:id="rId107"/>
    <p:sldId id="687" r:id="rId108"/>
    <p:sldId id="694" r:id="rId109"/>
    <p:sldId id="692" r:id="rId110"/>
    <p:sldId id="822" r:id="rId111"/>
    <p:sldId id="259" r:id="rId112"/>
    <p:sldId id="697" r:id="rId113"/>
    <p:sldId id="695" r:id="rId114"/>
    <p:sldId id="707" r:id="rId115"/>
    <p:sldId id="718" r:id="rId116"/>
    <p:sldId id="814" r:id="rId117"/>
    <p:sldId id="717" r:id="rId118"/>
    <p:sldId id="736" r:id="rId119"/>
    <p:sldId id="735" r:id="rId120"/>
    <p:sldId id="807" r:id="rId121"/>
    <p:sldId id="808" r:id="rId122"/>
    <p:sldId id="698" r:id="rId123"/>
    <p:sldId id="867" r:id="rId124"/>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748"/>
            <p14:sldId id="840"/>
            <p14:sldId id="744"/>
            <p14:sldId id="752"/>
            <p14:sldId id="753"/>
            <p14:sldId id="738"/>
            <p14:sldId id="731"/>
            <p14:sldId id="758"/>
            <p14:sldId id="834"/>
            <p14:sldId id="835"/>
            <p14:sldId id="836"/>
            <p14:sldId id="837"/>
            <p14:sldId id="833"/>
            <p14:sldId id="757"/>
            <p14:sldId id="762"/>
            <p14:sldId id="813"/>
            <p14:sldId id="761"/>
            <p14:sldId id="759"/>
            <p14:sldId id="841"/>
            <p14:sldId id="696"/>
            <p14:sldId id="700"/>
            <p14:sldId id="730"/>
            <p14:sldId id="764"/>
            <p14:sldId id="760"/>
            <p14:sldId id="774"/>
            <p14:sldId id="829"/>
            <p14:sldId id="766"/>
            <p14:sldId id="812"/>
            <p14:sldId id="842"/>
            <p14:sldId id="824"/>
            <p14:sldId id="819"/>
            <p14:sldId id="854"/>
            <p14:sldId id="825"/>
            <p14:sldId id="820"/>
            <p14:sldId id="858"/>
            <p14:sldId id="851"/>
            <p14:sldId id="826"/>
            <p14:sldId id="821"/>
            <p14:sldId id="859"/>
            <p14:sldId id="852"/>
            <p14:sldId id="815"/>
            <p14:sldId id="855"/>
            <p14:sldId id="770"/>
            <p14:sldId id="772"/>
            <p14:sldId id="848"/>
            <p14:sldId id="853"/>
            <p14:sldId id="850"/>
            <p14:sldId id="823"/>
            <p14:sldId id="769"/>
            <p14:sldId id="810"/>
            <p14:sldId id="768"/>
            <p14:sldId id="818"/>
            <p14:sldId id="862"/>
            <p14:sldId id="771"/>
            <p14:sldId id="843"/>
            <p14:sldId id="801"/>
            <p14:sldId id="802"/>
            <p14:sldId id="864"/>
            <p14:sldId id="860"/>
            <p14:sldId id="803"/>
            <p14:sldId id="804"/>
            <p14:sldId id="805"/>
            <p14:sldId id="863"/>
            <p14:sldId id="795"/>
            <p14:sldId id="745"/>
            <p14:sldId id="746"/>
            <p14:sldId id="866"/>
            <p14:sldId id="747"/>
            <p14:sldId id="865"/>
            <p14:sldId id="796"/>
            <p14:sldId id="797"/>
            <p14:sldId id="868"/>
            <p14:sldId id="750"/>
            <p14:sldId id="751"/>
            <p14:sldId id="798"/>
            <p14:sldId id="828"/>
            <p14:sldId id="827"/>
            <p14:sldId id="847"/>
            <p14:sldId id="846"/>
            <p14:sldId id="861"/>
            <p14:sldId id="806"/>
            <p14:sldId id="844"/>
            <p14:sldId id="857"/>
            <p14:sldId id="856"/>
            <p14:sldId id="845"/>
            <p14:sldId id="701"/>
            <p14:sldId id="741"/>
            <p14:sldId id="261"/>
            <p14:sldId id="809"/>
            <p14:sldId id="800"/>
            <p14:sldId id="799"/>
            <p14:sldId id="816"/>
            <p14:sldId id="672"/>
            <p14:sldId id="740"/>
            <p14:sldId id="699"/>
            <p14:sldId id="704"/>
            <p14:sldId id="703"/>
            <p14:sldId id="702"/>
            <p14:sldId id="705"/>
            <p14:sldId id="687"/>
            <p14:sldId id="694"/>
            <p14:sldId id="692"/>
            <p14:sldId id="822"/>
            <p14:sldId id="259"/>
            <p14:sldId id="697"/>
            <p14:sldId id="695"/>
            <p14:sldId id="707"/>
            <p14:sldId id="718"/>
            <p14:sldId id="814"/>
            <p14:sldId id="717"/>
            <p14:sldId id="736"/>
            <p14:sldId id="735"/>
            <p14:sldId id="807"/>
            <p14:sldId id="808"/>
            <p14:sldId id="698"/>
            <p14:sldId id="8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6489"/>
    <a:srgbClr val="FF5960"/>
    <a:srgbClr val="122D46"/>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7427" autoAdjust="0"/>
  </p:normalViewPr>
  <p:slideViewPr>
    <p:cSldViewPr snapToGrid="0">
      <p:cViewPr varScale="1">
        <p:scale>
          <a:sx n="97" d="100"/>
          <a:sy n="97" d="100"/>
        </p:scale>
        <p:origin x="72" y="90"/>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28/09/2022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28/09/2022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123322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92</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97</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98</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99</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109</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111</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113</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118</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120</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29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28/09/2022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28/09/2022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84.jpe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83.png"/><Relationship Id="rId9" Type="http://schemas.openxmlformats.org/officeDocument/2006/relationships/image" Target="../media/image22.png"/><Relationship Id="rId14" Type="http://schemas.openxmlformats.org/officeDocument/2006/relationships/image" Target="../media/image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3.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4.xml"/><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84.jpeg"/><Relationship Id="rId9" Type="http://schemas.openxmlformats.org/officeDocument/2006/relationships/image" Target="../media/image23.png"/><Relationship Id="rId14" Type="http://schemas.openxmlformats.org/officeDocument/2006/relationships/image" Target="../media/image2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kaggle.com/c/dogs-vs-ca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hart" Target="../charts/chart2.xm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3.xml"/><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4.xml"/><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6.xml"/><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7.xml"/><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2.png"/><Relationship Id="rId12" Type="http://schemas.openxmlformats.org/officeDocument/2006/relationships/image" Target="../media/image40.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62.png"/><Relationship Id="rId10" Type="http://schemas.openxmlformats.org/officeDocument/2006/relationships/image" Target="../media/image38.png"/><Relationship Id="rId4" Type="http://schemas.openxmlformats.org/officeDocument/2006/relationships/image" Target="../media/image63.png"/><Relationship Id="rId9"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2.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2.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png"/><Relationship Id="rId7" Type="http://schemas.openxmlformats.org/officeDocument/2006/relationships/image" Target="../media/image3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43.png"/></Relationships>
</file>

<file path=ppt/slides/_rels/slide7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7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33.png"/><Relationship Id="rId12" Type="http://schemas.openxmlformats.org/officeDocument/2006/relationships/image" Target="../media/image68.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43.png"/><Relationship Id="rId5" Type="http://schemas.openxmlformats.org/officeDocument/2006/relationships/image" Target="../media/image66.png"/><Relationship Id="rId10" Type="http://schemas.openxmlformats.org/officeDocument/2006/relationships/image" Target="../media/image42.png"/><Relationship Id="rId4" Type="http://schemas.openxmlformats.org/officeDocument/2006/relationships/image" Target="../media/image63.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8.jpg"/><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9.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50.png"/><Relationship Id="rId9" Type="http://schemas.openxmlformats.org/officeDocument/2006/relationships/image" Target="../media/image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49.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30.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pn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9.png"/><Relationship Id="rId7" Type="http://schemas.openxmlformats.org/officeDocument/2006/relationships/image" Target="../media/image22.png"/><Relationship Id="rId12"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50.png"/><Relationship Id="rId10" Type="http://schemas.openxmlformats.org/officeDocument/2006/relationships/image" Target="../media/image27.png"/><Relationship Id="rId4" Type="http://schemas.openxmlformats.org/officeDocument/2006/relationships/image" Target="../media/image78.jp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985985" y="511153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610424" y="3704102"/>
            <a:ext cx="1407126" cy="141328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632825" y="5488974"/>
            <a:ext cx="3362325" cy="646331"/>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r>
              <a:rPr lang="fr-FR" dirty="0"/>
              <a:t> @guiChervet</a:t>
            </a:r>
            <a:endParaRPr lang="en-GB" dirty="0"/>
          </a:p>
        </p:txBody>
      </p:sp>
      <p:pic>
        <p:nvPicPr>
          <p:cNvPr id="2" name="Image 1">
            <a:extLst>
              <a:ext uri="{FF2B5EF4-FFF2-40B4-BE49-F238E27FC236}">
                <a16:creationId xmlns:a16="http://schemas.microsoft.com/office/drawing/2014/main" id="{576CD8D3-C2E0-475F-8EAC-754BC7341366}"/>
              </a:ext>
            </a:extLst>
          </p:cNvPr>
          <p:cNvPicPr>
            <a:picLocks noChangeAspect="1"/>
          </p:cNvPicPr>
          <p:nvPr/>
        </p:nvPicPr>
        <p:blipFill>
          <a:blip r:embed="rId6"/>
          <a:stretch>
            <a:fillRect/>
          </a:stretch>
        </p:blipFill>
        <p:spPr>
          <a:xfrm>
            <a:off x="9403408" y="5840725"/>
            <a:ext cx="370591" cy="276721"/>
          </a:xfrm>
          <a:prstGeom prst="rect">
            <a:avLst/>
          </a:prstGeom>
        </p:spPr>
      </p:pic>
      <p:pic>
        <p:nvPicPr>
          <p:cNvPr id="1028" name="Picture 4" descr="Afficher l’image source">
            <a:extLst>
              <a:ext uri="{FF2B5EF4-FFF2-40B4-BE49-F238E27FC236}">
                <a16:creationId xmlns:a16="http://schemas.microsoft.com/office/drawing/2014/main" id="{63F7E724-90C3-41FB-BACF-0FC875376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3999" y="6289612"/>
            <a:ext cx="1075660" cy="4345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23CE6D7-5DA9-45E3-9E09-970E33FD8F6C}"/>
              </a:ext>
            </a:extLst>
          </p:cNvPr>
          <p:cNvSpPr/>
          <p:nvPr/>
        </p:nvSpPr>
        <p:spPr>
          <a:xfrm>
            <a:off x="95250" y="6609594"/>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3845"/>
    </mc:Choice>
    <mc:Fallback xmlns="">
      <p:transition spd="slow" advTm="38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879519"/>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44507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195851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135815"/>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1666122"/>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1734483"/>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373735"/>
            <a:ext cx="1626023" cy="584775"/>
          </a:xfrm>
          <a:prstGeom prst="rect">
            <a:avLst/>
          </a:prstGeom>
          <a:noFill/>
        </p:spPr>
        <p:txBody>
          <a:bodyPr wrap="none" rtlCol="0">
            <a:spAutoFit/>
          </a:bodyPr>
          <a:lstStyle/>
          <a:p>
            <a:r>
              <a:rPr lang="fr-FR" sz="3200" dirty="0" err="1"/>
              <a:t>Answers</a:t>
            </a:r>
            <a:endParaRPr lang="fr-FR" sz="3200" dirty="0"/>
          </a:p>
        </p:txBody>
      </p:sp>
      <p:sp>
        <p:nvSpPr>
          <p:cNvPr id="10" name="ZoneTexte 9">
            <a:extLst>
              <a:ext uri="{FF2B5EF4-FFF2-40B4-BE49-F238E27FC236}">
                <a16:creationId xmlns:a16="http://schemas.microsoft.com/office/drawing/2014/main" id="{E2641B9A-875C-44F4-8734-0D1E5A2E8F1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2"/>
          <a:stretch>
            <a:fillRect/>
          </a:stretch>
        </p:blipFill>
        <p:spPr>
          <a:xfrm rot="5400000">
            <a:off x="10809587" y="5484152"/>
            <a:ext cx="1570113" cy="1177585"/>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400370" y="6343175"/>
            <a:ext cx="3352800" cy="369332"/>
          </a:xfrm>
          <a:prstGeom prst="rect">
            <a:avLst/>
          </a:prstGeom>
          <a:noFill/>
        </p:spPr>
        <p:txBody>
          <a:bodyPr wrap="square" rtlCol="0">
            <a:spAutoFit/>
          </a:bodyPr>
          <a:lstStyle/>
          <a:p>
            <a:r>
              <a:rPr lang="fr-FR"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3481950"/>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09942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46477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3752139"/>
            <a:ext cx="1010213" cy="584775"/>
          </a:xfrm>
          <a:prstGeom prst="rect">
            <a:avLst/>
          </a:prstGeom>
          <a:noFill/>
        </p:spPr>
        <p:txBody>
          <a:bodyPr wrap="none" rtlCol="0">
            <a:spAutoFit/>
          </a:bodyPr>
          <a:lstStyle/>
          <a:p>
            <a:r>
              <a:rPr lang="fr-FR" sz="3200" dirty="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268553"/>
            <a:ext cx="1626023" cy="584775"/>
          </a:xfrm>
          <a:prstGeom prst="rect">
            <a:avLst/>
          </a:prstGeom>
          <a:noFill/>
        </p:spPr>
        <p:txBody>
          <a:bodyPr wrap="none" rtlCol="0">
            <a:spAutoFit/>
          </a:bodyPr>
          <a:lstStyle/>
          <a:p>
            <a:r>
              <a:rPr lang="fr-FR" sz="3200" dirty="0" err="1"/>
              <a:t>Answers</a:t>
            </a:r>
            <a:endParaRPr lang="fr-FR" sz="3200" dirty="0"/>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33691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3976166"/>
            <a:ext cx="1149867" cy="584775"/>
          </a:xfrm>
          <a:prstGeom prst="rect">
            <a:avLst/>
          </a:prstGeom>
          <a:noFill/>
        </p:spPr>
        <p:txBody>
          <a:bodyPr wrap="none" rtlCol="0">
            <a:spAutoFit/>
          </a:bodyPr>
          <a:lstStyle/>
          <a:p>
            <a:r>
              <a:rPr lang="fr-FR" sz="3200" dirty="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907" t="-1" r="16058" b="-2621"/>
          <a:stretch/>
        </p:blipFill>
        <p:spPr>
          <a:xfrm>
            <a:off x="10341014" y="3936129"/>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778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fontScale="70000" lnSpcReduction="20000"/>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normAutofit fontScale="25000" lnSpcReduction="20000"/>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fontScale="92500"/>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362874" cy="584775"/>
          </a:xfrm>
          <a:prstGeom prst="rect">
            <a:avLst/>
          </a:prstGeom>
          <a:noFill/>
        </p:spPr>
        <p:txBody>
          <a:bodyPr wrap="none" rtlCol="0">
            <a:spAutoFit/>
          </a:bodyPr>
          <a:lstStyle/>
          <a:p>
            <a:r>
              <a:rPr lang="fr-FR" sz="3200" dirty="0"/>
              <a:t>Output</a:t>
            </a:r>
          </a:p>
        </p:txBody>
      </p:sp>
      <p:sp>
        <p:nvSpPr>
          <p:cNvPr id="10" name="ZoneTexte 9">
            <a:extLst>
              <a:ext uri="{FF2B5EF4-FFF2-40B4-BE49-F238E27FC236}">
                <a16:creationId xmlns:a16="http://schemas.microsoft.com/office/drawing/2014/main" id="{4B373F61-6DA3-4F4D-9052-A1412CD491C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75103" cy="584775"/>
          </a:xfrm>
          <a:prstGeom prst="rect">
            <a:avLst/>
          </a:prstGeom>
          <a:noFill/>
        </p:spPr>
        <p:txBody>
          <a:bodyPr wrap="none" rtlCol="0">
            <a:spAutoFit/>
          </a:bodyPr>
          <a:lstStyle/>
          <a:p>
            <a:r>
              <a:rPr lang="fr-FR" sz="3200" dirty="0"/>
              <a:t>Input</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362874" cy="584775"/>
          </a:xfrm>
          <a:prstGeom prst="rect">
            <a:avLst/>
          </a:prstGeom>
          <a:noFill/>
        </p:spPr>
        <p:txBody>
          <a:bodyPr wrap="none" rtlCol="0">
            <a:spAutoFit/>
          </a:bodyPr>
          <a:lstStyle/>
          <a:p>
            <a:r>
              <a:rPr lang="fr-FR" sz="3200" dirty="0"/>
              <a:t>Output</a:t>
            </a:r>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74147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normAutofit fontScale="25000" lnSpcReduction="20000"/>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a:xfrm>
            <a:off x="4035845" y="363105"/>
            <a:ext cx="4120309" cy="1325563"/>
          </a:xfrm>
        </p:spPr>
        <p:txBody>
          <a:bodyPr/>
          <a:lstStyle/>
          <a:p>
            <a:pPr algn="ctr"/>
            <a:r>
              <a:rPr lang="fr-FR" dirty="0">
                <a:solidFill>
                  <a:schemeClr val="accent3">
                    <a:lumMod val="50000"/>
                  </a:schemeClr>
                </a:solidFill>
              </a:rPr>
              <a:t>Data </a:t>
            </a:r>
            <a:r>
              <a:rPr lang="fr-FR" dirty="0" err="1">
                <a:solidFill>
                  <a:schemeClr val="accent3">
                    <a:lumMod val="50000"/>
                  </a:schemeClr>
                </a:solidFill>
              </a:rPr>
              <a:t>is</a:t>
            </a:r>
            <a:r>
              <a:rPr lang="fr-FR" dirty="0">
                <a:solidFill>
                  <a:schemeClr val="accent3">
                    <a:lumMod val="50000"/>
                  </a:schemeClr>
                </a:solidFill>
              </a:rPr>
              <a:t> gold</a:t>
            </a: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2" y="1219421"/>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
        <p:nvSpPr>
          <p:cNvPr id="7" name="ZoneTexte 6">
            <a:extLst>
              <a:ext uri="{FF2B5EF4-FFF2-40B4-BE49-F238E27FC236}">
                <a16:creationId xmlns:a16="http://schemas.microsoft.com/office/drawing/2014/main" id="{FB7C83BA-C8A7-4BD0-BD43-C55E87E97009}"/>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528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79F5D52-46E2-43A3-A3B3-59D8BCEA888E}"/>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42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8CF333E4-72DB-4120-9C2C-EA4B7755FA3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1413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17" name="ZoneTexte 16">
            <a:extLst>
              <a:ext uri="{FF2B5EF4-FFF2-40B4-BE49-F238E27FC236}">
                <a16:creationId xmlns:a16="http://schemas.microsoft.com/office/drawing/2014/main" id="{C75C7020-0BC2-4030-B4B2-59C34F195C0B}"/>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14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17" name="ZoneTexte 16">
            <a:extLst>
              <a:ext uri="{FF2B5EF4-FFF2-40B4-BE49-F238E27FC236}">
                <a16:creationId xmlns:a16="http://schemas.microsoft.com/office/drawing/2014/main" id="{C097EF50-1000-45BA-8A44-BA7BC0AE26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36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fr-FR" sz="5400" b="1" dirty="0">
                <a:solidFill>
                  <a:schemeClr val="bg1"/>
                </a:solidFill>
              </a:rPr>
              <a:t>Feedback Loop</a:t>
            </a:r>
            <a:endParaRPr lang="fr-FR" sz="2800" b="1" dirty="0">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7766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ZoneTexte 2">
            <a:extLst>
              <a:ext uri="{FF2B5EF4-FFF2-40B4-BE49-F238E27FC236}">
                <a16:creationId xmlns:a16="http://schemas.microsoft.com/office/drawing/2014/main" id="{EF8C4FFE-F74E-494C-A904-F290C980A9DD}"/>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fr-FR" dirty="0" err="1">
                <a:hlinkClick r:id="rId2"/>
              </a:rPr>
              <a:t>Dogs</a:t>
            </a:r>
            <a:r>
              <a:rPr lang="fr-FR" dirty="0">
                <a:hlinkClick r:id="rId2"/>
              </a:rPr>
              <a:t> vs. Cats | </a:t>
            </a:r>
            <a:r>
              <a:rPr lang="fr-FR" dirty="0" err="1">
                <a:hlinkClick r:id="rId2"/>
              </a:rPr>
              <a:t>Kaggle</a:t>
            </a:r>
            <a:endParaRPr lang="fr-FR" dirty="0"/>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fr-FR" dirty="0"/>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85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fr-FR" dirty="0" err="1">
                <a:solidFill>
                  <a:schemeClr val="bg2">
                    <a:lumMod val="25000"/>
                  </a:schemeClr>
                </a:solidFill>
              </a:rPr>
              <a:t>Dataset</a:t>
            </a:r>
            <a:r>
              <a:rPr lang="fr-FR" dirty="0">
                <a:solidFill>
                  <a:schemeClr val="bg2">
                    <a:lumMod val="25000"/>
                  </a:schemeClr>
                </a:solidFill>
              </a:rPr>
              <a: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8" name="ZoneTexte 7">
            <a:extLst>
              <a:ext uri="{FF2B5EF4-FFF2-40B4-BE49-F238E27FC236}">
                <a16:creationId xmlns:a16="http://schemas.microsoft.com/office/drawing/2014/main" id="{EE944F24-7988-4AAE-9481-219DB5FF523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25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a:xfrm>
            <a:off x="2867484" y="28439"/>
            <a:ext cx="6457032" cy="956232"/>
          </a:xfrm>
        </p:spPr>
        <p:txBody>
          <a:bodyPr/>
          <a:lstStyle/>
          <a:p>
            <a:pPr algn="ctr"/>
            <a:r>
              <a:rPr lang="fr-FR" dirty="0" err="1">
                <a:solidFill>
                  <a:schemeClr val="tx1">
                    <a:lumMod val="60000"/>
                    <a:lumOff val="40000"/>
                  </a:schemeClr>
                </a:solidFill>
              </a:rPr>
              <a:t>Datadrift</a:t>
            </a:r>
            <a:endParaRPr lang="fr-FR" dirty="0">
              <a:solidFill>
                <a:schemeClr val="tx1">
                  <a:lumMod val="60000"/>
                  <a:lumOff val="40000"/>
                </a:schemeClr>
              </a:solidFill>
            </a:endParaRPr>
          </a:p>
        </p:txBody>
      </p:sp>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sp>
        <p:nvSpPr>
          <p:cNvPr id="6" name="ZoneTexte 5">
            <a:extLst>
              <a:ext uri="{FF2B5EF4-FFF2-40B4-BE49-F238E27FC236}">
                <a16:creationId xmlns:a16="http://schemas.microsoft.com/office/drawing/2014/main" id="{834AA928-A2A7-4E9E-8379-7D86817C5528}"/>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96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2DC008B-132D-47C3-8AAA-E8C15DC46233}"/>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717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542924" y="6315075"/>
            <a:ext cx="5012301" cy="369332"/>
          </a:xfrm>
          <a:prstGeom prst="rect">
            <a:avLst/>
          </a:prstGeom>
          <a:noFill/>
        </p:spPr>
        <p:txBody>
          <a:bodyPr wrap="square" rtlCol="0">
            <a:spAutoFit/>
          </a:bodyPr>
          <a:lstStyle/>
          <a:p>
            <a:r>
              <a:rPr lang="fr-FR" dirty="0"/>
              <a:t>Source : google, formation </a:t>
            </a:r>
            <a:r>
              <a:rPr lang="fr-FR" dirty="0" err="1"/>
              <a:t>MLOps</a:t>
            </a:r>
            <a:r>
              <a:rPr lang="fr-FR" dirty="0"/>
              <a:t> Coursera</a:t>
            </a:r>
          </a:p>
        </p:txBody>
      </p:sp>
      <p:sp>
        <p:nvSpPr>
          <p:cNvPr id="15" name="ZoneTexte 14">
            <a:extLst>
              <a:ext uri="{FF2B5EF4-FFF2-40B4-BE49-F238E27FC236}">
                <a16:creationId xmlns:a16="http://schemas.microsoft.com/office/drawing/2014/main" id="{B879DFE8-B36F-48F0-83DF-2951A81EAE0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401483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32EE880D-7432-4A7B-949C-1E1C5D617F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5756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fr-FR" sz="4800" dirty="0" err="1"/>
              <a:t>Answer</a:t>
            </a:r>
            <a:r>
              <a:rPr lang="fr-FR" sz="4800" dirty="0"/>
              <a:t> to </a:t>
            </a:r>
            <a:r>
              <a:rPr lang="fr-FR" sz="4800" dirty="0" err="1"/>
              <a:t>users</a:t>
            </a:r>
            <a:r>
              <a:rPr lang="fr-FR" sz="4800" dirty="0"/>
              <a:t> </a:t>
            </a:r>
            <a:r>
              <a:rPr lang="fr-FR" sz="4800" dirty="0" err="1"/>
              <a:t>needs</a:t>
            </a:r>
            <a:endParaRPr lang="fr-FR" sz="4800" dirty="0"/>
          </a:p>
          <a:p>
            <a:pPr lvl="1"/>
            <a:r>
              <a:rPr lang="fr-FR" sz="4400" dirty="0"/>
              <a:t>Good AI </a:t>
            </a:r>
            <a:r>
              <a:rPr lang="fr-FR" sz="4400" dirty="0" err="1"/>
              <a:t>prediction</a:t>
            </a:r>
            <a:endParaRPr lang="fr-FR" sz="4400" dirty="0"/>
          </a:p>
          <a:p>
            <a:pPr lvl="1"/>
            <a:r>
              <a:rPr lang="fr-FR" sz="4400" dirty="0"/>
              <a:t>Cheap</a:t>
            </a:r>
          </a:p>
          <a:p>
            <a:pPr lvl="1"/>
            <a:r>
              <a:rPr lang="fr-FR" sz="4400" dirty="0"/>
              <a:t>Fast</a:t>
            </a:r>
          </a:p>
          <a:p>
            <a:pPr lvl="1"/>
            <a:r>
              <a:rPr lang="fr-FR" sz="4400" dirty="0" err="1"/>
              <a:t>Secured</a:t>
            </a:r>
            <a:endParaRPr lang="fr-FR" sz="4400" dirty="0"/>
          </a:p>
          <a:p>
            <a:pPr lvl="1"/>
            <a:r>
              <a:rPr lang="fr-FR" sz="4400" dirty="0" err="1"/>
              <a:t>Monitored</a:t>
            </a:r>
            <a:r>
              <a:rPr lang="fr-FR" sz="4400" dirty="0"/>
              <a:t> (</a:t>
            </a:r>
            <a:r>
              <a:rPr lang="fr-FR" sz="4400" dirty="0" err="1"/>
              <a:t>datadrift</a:t>
            </a:r>
            <a:r>
              <a:rPr lang="fr-FR" sz="4400" dirty="0"/>
              <a:t>)</a:t>
            </a:r>
          </a:p>
          <a:p>
            <a:pPr lvl="1"/>
            <a:r>
              <a:rPr lang="fr-FR" sz="4400" dirty="0"/>
              <a:t>Fast </a:t>
            </a:r>
            <a:r>
              <a:rPr lang="fr-FR" sz="4400" dirty="0" err="1"/>
              <a:t>retrain</a:t>
            </a:r>
            <a:r>
              <a:rPr lang="fr-FR" sz="4400" dirty="0"/>
              <a:t>/</a:t>
            </a:r>
            <a:r>
              <a:rPr lang="fr-FR" sz="4400" dirty="0" err="1"/>
              <a:t>deployment</a:t>
            </a:r>
            <a:endParaRPr lang="fr-FR" sz="4800" dirty="0"/>
          </a:p>
          <a:p>
            <a:endParaRPr lang="fr-FR" sz="4800" dirty="0"/>
          </a:p>
        </p:txBody>
      </p:sp>
      <p:sp>
        <p:nvSpPr>
          <p:cNvPr id="4" name="ZoneTexte 3">
            <a:extLst>
              <a:ext uri="{FF2B5EF4-FFF2-40B4-BE49-F238E27FC236}">
                <a16:creationId xmlns:a16="http://schemas.microsoft.com/office/drawing/2014/main" id="{087E7A6F-01B2-46B5-BB39-FA52457B22E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71146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3D235CF3-8B48-49D9-BC45-FD7A33E06B80}"/>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87" name="Rectangle 86">
            <a:extLst>
              <a:ext uri="{FF2B5EF4-FFF2-40B4-BE49-F238E27FC236}">
                <a16:creationId xmlns:a16="http://schemas.microsoft.com/office/drawing/2014/main" id="{1AADCC04-9142-4F68-A199-BAC94759F5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F4CD8F8-87D3-45ED-9E7A-A973A5F3F187}"/>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0005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FD805BA-A8E6-4AD8-A5E6-09FDF9F7F9FB}"/>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34" name="Rectangle 33">
            <a:extLst>
              <a:ext uri="{FF2B5EF4-FFF2-40B4-BE49-F238E27FC236}">
                <a16:creationId xmlns:a16="http://schemas.microsoft.com/office/drawing/2014/main" id="{1231D492-FCE7-492C-8F42-06CB98D0E6C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46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73" name="ZoneTexte 72">
            <a:extLst>
              <a:ext uri="{FF2B5EF4-FFF2-40B4-BE49-F238E27FC236}">
                <a16:creationId xmlns:a16="http://schemas.microsoft.com/office/drawing/2014/main" id="{8F438977-A168-402C-B4AD-073677B35E1C}"/>
              </a:ext>
            </a:extLst>
          </p:cNvPr>
          <p:cNvSpPr txBox="1"/>
          <p:nvPr/>
        </p:nvSpPr>
        <p:spPr>
          <a:xfrm>
            <a:off x="9327616" y="6481785"/>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4411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fr-FR" sz="8800" dirty="0" err="1"/>
              <a:t>Difficulties</a:t>
            </a:r>
            <a:endParaRPr lang="fr-FR" sz="8800" dirty="0"/>
          </a:p>
        </p:txBody>
      </p:sp>
      <p:sp>
        <p:nvSpPr>
          <p:cNvPr id="3" name="ZoneTexte 2">
            <a:extLst>
              <a:ext uri="{FF2B5EF4-FFF2-40B4-BE49-F238E27FC236}">
                <a16:creationId xmlns:a16="http://schemas.microsoft.com/office/drawing/2014/main" id="{68EB1808-79E5-4BC8-BAC7-07CB9243EA11}"/>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0089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fr-FR" sz="5400" dirty="0" err="1">
                <a:solidFill>
                  <a:schemeClr val="bg1"/>
                </a:solidFill>
              </a:rPr>
              <a:t>Better</a:t>
            </a:r>
            <a:r>
              <a:rPr lang="fr-FR" sz="5400" dirty="0">
                <a:solidFill>
                  <a:schemeClr val="bg1"/>
                </a:solidFill>
              </a:rPr>
              <a:t> </a:t>
            </a:r>
            <a:r>
              <a:rPr lang="fr-FR" sz="5400" dirty="0" err="1">
                <a:solidFill>
                  <a:schemeClr val="bg1"/>
                </a:solidFill>
              </a:rPr>
              <a:t>prediction</a:t>
            </a:r>
            <a:endParaRPr lang="fr-FR" sz="5400" dirty="0">
              <a:solidFill>
                <a:schemeClr val="bg1"/>
              </a:solidFill>
            </a:endParaRP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fr-FR" sz="5400" dirty="0" err="1">
                <a:solidFill>
                  <a:schemeClr val="bg1"/>
                </a:solidFill>
              </a:rPr>
              <a:t>Cheaper</a:t>
            </a:r>
            <a:endParaRPr lang="fr-FR" sz="5400" dirty="0">
              <a:solidFill>
                <a:schemeClr val="bg1"/>
              </a:solidFill>
            </a:endParaRP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fr-FR" sz="5400" dirty="0" err="1">
                <a:solidFill>
                  <a:schemeClr val="bg1"/>
                </a:solidFill>
              </a:rPr>
              <a:t>Quicker</a:t>
            </a:r>
            <a:r>
              <a:rPr lang="fr-FR" sz="5400" dirty="0">
                <a:solidFill>
                  <a:schemeClr val="bg1"/>
                </a:solidFill>
              </a:rPr>
              <a:t> </a:t>
            </a:r>
            <a:r>
              <a:rPr lang="fr-FR" sz="5400" dirty="0" err="1">
                <a:solidFill>
                  <a:schemeClr val="bg1"/>
                </a:solidFill>
              </a:rPr>
              <a:t>response</a:t>
            </a:r>
            <a:endParaRPr lang="fr-FR" sz="5400" dirty="0">
              <a:solidFill>
                <a:schemeClr val="bg1"/>
              </a:solidFill>
            </a:endParaRP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10AFD40-E729-483B-9C9B-8FEFD0D9D3CA}"/>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 : </a:t>
            </a:r>
            <a:r>
              <a:rPr lang="fr-FR" dirty="0" err="1"/>
              <a:t>Difficulties</a:t>
            </a:r>
            <a:endParaRPr lang="fr-FR" dirty="0"/>
          </a:p>
        </p:txBody>
      </p:sp>
    </p:spTree>
    <p:extLst>
      <p:ext uri="{BB962C8B-B14F-4D97-AF65-F5344CB8AC3E}">
        <p14:creationId xmlns:p14="http://schemas.microsoft.com/office/powerpoint/2010/main" val="141639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solidFill>
                  <a:schemeClr val="accent6">
                    <a:lumMod val="20000"/>
                    <a:lumOff val="80000"/>
                  </a:schemeClr>
                </a:solidFill>
              </a:rPr>
              <a:t>Find</a:t>
            </a:r>
            <a:r>
              <a:rPr lang="fr-FR" dirty="0">
                <a:solidFill>
                  <a:schemeClr val="accent6">
                    <a:lumMod val="20000"/>
                    <a:lumOff val="80000"/>
                  </a:schemeClr>
                </a:solidFill>
              </a:rPr>
              <a:t> 7 </a:t>
            </a:r>
            <a:r>
              <a:rPr lang="fr-FR" dirty="0" err="1">
                <a:solidFill>
                  <a:schemeClr val="accent6">
                    <a:lumMod val="20000"/>
                    <a:lumOff val="80000"/>
                  </a:schemeClr>
                </a:solidFill>
              </a:rPr>
              <a:t>differencies</a:t>
            </a:r>
            <a:endParaRPr lang="fr-FR" dirty="0">
              <a:solidFill>
                <a:schemeClr val="accent6">
                  <a:lumMod val="20000"/>
                  <a:lumOff val="80000"/>
                </a:schemeClr>
              </a:solidFill>
            </a:endParaRP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
        <p:nvSpPr>
          <p:cNvPr id="7" name="ZoneTexte 6">
            <a:extLst>
              <a:ext uri="{FF2B5EF4-FFF2-40B4-BE49-F238E27FC236}">
                <a16:creationId xmlns:a16="http://schemas.microsoft.com/office/drawing/2014/main" id="{227AA539-E732-4AEA-973C-E3532F51545E}"/>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041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ZoneTexte 85">
            <a:extLst>
              <a:ext uri="{FF2B5EF4-FFF2-40B4-BE49-F238E27FC236}">
                <a16:creationId xmlns:a16="http://schemas.microsoft.com/office/drawing/2014/main" id="{B2572F87-F0BE-429E-9407-CF8E30F7A2C1}"/>
              </a:ext>
            </a:extLst>
          </p:cNvPr>
          <p:cNvSpPr txBox="1"/>
          <p:nvPr/>
        </p:nvSpPr>
        <p:spPr>
          <a:xfrm>
            <a:off x="9327616" y="0"/>
            <a:ext cx="2864384" cy="369332"/>
          </a:xfrm>
          <a:prstGeom prst="rect">
            <a:avLst/>
          </a:prstGeom>
          <a:solidFill>
            <a:schemeClr val="bg1"/>
          </a:solidFill>
          <a:ln>
            <a:solidFill>
              <a:schemeClr val="accent6">
                <a:lumMod val="75000"/>
              </a:schemeClr>
            </a:solidFill>
          </a:ln>
        </p:spPr>
        <p:txBody>
          <a:bodyPr wrap="square" rtlCol="0">
            <a:spAutoFit/>
          </a:bodyPr>
          <a:lstStyle/>
          <a:p>
            <a:pPr algn="ctr"/>
            <a:r>
              <a:rPr lang="fr-FR" dirty="0"/>
              <a:t>Production : </a:t>
            </a:r>
            <a:r>
              <a:rPr lang="fr-FR" dirty="0" err="1"/>
              <a:t>Difficulties</a:t>
            </a:r>
            <a:endParaRPr lang="fr-FR" dirty="0"/>
          </a:p>
        </p:txBody>
      </p:sp>
      <p:sp>
        <p:nvSpPr>
          <p:cNvPr id="87" name="Rectangle 86">
            <a:extLst>
              <a:ext uri="{FF2B5EF4-FFF2-40B4-BE49-F238E27FC236}">
                <a16:creationId xmlns:a16="http://schemas.microsoft.com/office/drawing/2014/main" id="{BCFDA67B-65C8-4F58-8DE7-0D413ABF43E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7590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fr-FR" sz="5400" dirty="0">
                <a:solidFill>
                  <a:schemeClr val="bg1">
                    <a:lumMod val="75000"/>
                  </a:schemeClr>
                </a:solidFill>
              </a:rPr>
              <a:t> </a:t>
            </a:r>
            <a:r>
              <a:rPr lang="en-US" sz="5400" dirty="0">
                <a:solidFill>
                  <a:schemeClr val="bg1">
                    <a:lumMod val="7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392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CFA361D-BB4E-422D-8A45-7213D8F8B18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A17264-7208-406A-BA18-CA26E73B7F8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98752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49FA749A-8A41-4DE6-8F6C-103107C86F8C}"/>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90980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978543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A1EFBAB3-9F06-4433-9264-00FDCFE98271}"/>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24288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156933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F40F696-F96B-44F1-B388-FEA0C8659CEA}"/>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098752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254454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64652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3D3CEC9E-9DED-4821-8386-53E9ECB64194}"/>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853685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E452AC9D-75B3-411E-9C29-B97D9FD02482}"/>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 name="Rectangle 1">
            <a:extLst>
              <a:ext uri="{FF2B5EF4-FFF2-40B4-BE49-F238E27FC236}">
                <a16:creationId xmlns:a16="http://schemas.microsoft.com/office/drawing/2014/main" id="{1AE1F983-1BDC-47E9-8E90-35048A3C6C6B}"/>
              </a:ext>
            </a:extLst>
          </p:cNvPr>
          <p:cNvSpPr/>
          <p:nvPr/>
        </p:nvSpPr>
        <p:spPr>
          <a:xfrm rot="21076959">
            <a:off x="2422249" y="1423568"/>
            <a:ext cx="7890699" cy="2003580"/>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Do not </a:t>
            </a:r>
            <a:r>
              <a:rPr lang="fr-FR" sz="4400" dirty="0" err="1"/>
              <a:t>organize</a:t>
            </a:r>
            <a:r>
              <a:rPr lang="fr-FR" sz="4400" dirty="0"/>
              <a:t> </a:t>
            </a:r>
            <a:r>
              <a:rPr lang="fr-FR" sz="4400" dirty="0" err="1"/>
              <a:t>your</a:t>
            </a:r>
            <a:r>
              <a:rPr lang="fr-FR" sz="4400" dirty="0"/>
              <a:t> team to </a:t>
            </a:r>
            <a:r>
              <a:rPr lang="fr-FR" sz="4400" dirty="0" err="1"/>
              <a:t>work</a:t>
            </a:r>
            <a:r>
              <a:rPr lang="fr-FR" sz="4400" dirty="0"/>
              <a:t> </a:t>
            </a:r>
            <a:r>
              <a:rPr lang="fr-FR" sz="4400" dirty="0" err="1"/>
              <a:t>together</a:t>
            </a:r>
            <a:endParaRPr lang="fr-FR" sz="4400" dirty="0"/>
          </a:p>
        </p:txBody>
      </p:sp>
    </p:spTree>
    <p:extLst>
      <p:ext uri="{BB962C8B-B14F-4D97-AF65-F5344CB8AC3E}">
        <p14:creationId xmlns:p14="http://schemas.microsoft.com/office/powerpoint/2010/main" val="162424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86F143C-9532-4719-974B-FDD236BD71E6}"/>
              </a:ext>
            </a:extLst>
          </p:cNvPr>
          <p:cNvSpPr>
            <a:spLocks noGrp="1"/>
          </p:cNvSpPr>
          <p:nvPr>
            <p:ph idx="1"/>
          </p:nvPr>
        </p:nvSpPr>
        <p:spPr>
          <a:xfrm>
            <a:off x="0" y="6657976"/>
            <a:ext cx="7553325" cy="200024"/>
          </a:xfrm>
        </p:spPr>
        <p:txBody>
          <a:bodyPr>
            <a:normAutofit fontScale="32500" lnSpcReduction="20000"/>
          </a:bodyPr>
          <a:lstStyle/>
          <a:p>
            <a:endParaRPr lang="fr-FR"/>
          </a:p>
        </p:txBody>
      </p:sp>
      <p:pic>
        <p:nvPicPr>
          <p:cNvPr id="10242" name="Picture 2">
            <a:extLst>
              <a:ext uri="{FF2B5EF4-FFF2-40B4-BE49-F238E27FC236}">
                <a16:creationId xmlns:a16="http://schemas.microsoft.com/office/drawing/2014/main" id="{CA435739-8644-4E6C-A3E3-CEA5F0429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124420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78A32DD-FB04-4404-8C8F-29EEEA2EC6FB}"/>
              </a:ext>
            </a:extLst>
          </p:cNvPr>
          <p:cNvSpPr txBox="1"/>
          <p:nvPr/>
        </p:nvSpPr>
        <p:spPr>
          <a:xfrm>
            <a:off x="3009899" y="6288644"/>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9CF83891-84C9-4198-9060-9646A09CC738}"/>
              </a:ext>
            </a:extLst>
          </p:cNvPr>
          <p:cNvSpPr txBox="1">
            <a:spLocks/>
          </p:cNvSpPr>
          <p:nvPr/>
        </p:nvSpPr>
        <p:spPr>
          <a:xfrm>
            <a:off x="3233449" y="136330"/>
            <a:ext cx="5725100" cy="907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accent3">
                    <a:lumMod val="50000"/>
                  </a:schemeClr>
                </a:solidFill>
              </a:rPr>
              <a:t>Forget </a:t>
            </a:r>
            <a:r>
              <a:rPr lang="fr-FR" dirty="0" err="1">
                <a:solidFill>
                  <a:schemeClr val="accent3">
                    <a:lumMod val="50000"/>
                  </a:schemeClr>
                </a:solidFill>
              </a:rPr>
              <a:t>that</a:t>
            </a:r>
            <a:r>
              <a:rPr lang="fr-FR" dirty="0">
                <a:solidFill>
                  <a:schemeClr val="accent3">
                    <a:lumMod val="50000"/>
                  </a:schemeClr>
                </a:solidFill>
              </a:rPr>
              <a:t> data </a:t>
            </a:r>
            <a:r>
              <a:rPr lang="fr-FR" dirty="0" err="1">
                <a:solidFill>
                  <a:schemeClr val="accent3">
                    <a:lumMod val="50000"/>
                  </a:schemeClr>
                </a:solidFill>
              </a:rPr>
              <a:t>is</a:t>
            </a:r>
            <a:r>
              <a:rPr lang="fr-FR" dirty="0">
                <a:solidFill>
                  <a:schemeClr val="accent3">
                    <a:lumMod val="50000"/>
                  </a:schemeClr>
                </a:solidFill>
              </a:rPr>
              <a:t> gold</a:t>
            </a:r>
          </a:p>
        </p:txBody>
      </p:sp>
    </p:spTree>
    <p:extLst>
      <p:ext uri="{BB962C8B-B14F-4D97-AF65-F5344CB8AC3E}">
        <p14:creationId xmlns:p14="http://schemas.microsoft.com/office/powerpoint/2010/main" val="1126975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needs</a:t>
            </a:r>
            <a:endParaRPr lang="fr-FR" sz="4000" dirty="0">
              <a:solidFill>
                <a:schemeClr val="accent4">
                  <a:lumMod val="50000"/>
                </a:schemeClr>
              </a:solidFill>
            </a:endParaRPr>
          </a:p>
        </p:txBody>
      </p:sp>
      <p:sp>
        <p:nvSpPr>
          <p:cNvPr id="5" name="ZoneTexte 4">
            <a:extLst>
              <a:ext uri="{FF2B5EF4-FFF2-40B4-BE49-F238E27FC236}">
                <a16:creationId xmlns:a16="http://schemas.microsoft.com/office/drawing/2014/main" id="{6FC541DA-65CC-411D-9D8A-0F93770139D2}"/>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314723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
        <p:nvSpPr>
          <p:cNvPr id="20" name="ZoneTexte 19">
            <a:extLst>
              <a:ext uri="{FF2B5EF4-FFF2-40B4-BE49-F238E27FC236}">
                <a16:creationId xmlns:a16="http://schemas.microsoft.com/office/drawing/2014/main" id="{EEA38065-4B60-4BFA-8308-14A4724AD80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6" name="Espace réservé du contenu 2">
            <a:extLst>
              <a:ext uri="{FF2B5EF4-FFF2-40B4-BE49-F238E27FC236}">
                <a16:creationId xmlns:a16="http://schemas.microsoft.com/office/drawing/2014/main" id="{A0A40A95-1D30-4F61-9A03-65587E6B31B5}"/>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3121409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3"/>
          <a:stretch>
            <a:fillRect/>
          </a:stretch>
        </p:blipFill>
        <p:spPr>
          <a:xfrm>
            <a:off x="7305974" y="265184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4"/>
          <a:stretch>
            <a:fillRect/>
          </a:stretch>
        </p:blipFill>
        <p:spPr>
          <a:xfrm>
            <a:off x="9199754" y="316231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5"/>
          <a:stretch>
            <a:fillRect/>
          </a:stretch>
        </p:blipFill>
        <p:spPr>
          <a:xfrm>
            <a:off x="7305974" y="78525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6"/>
          <a:stretch>
            <a:fillRect/>
          </a:stretch>
        </p:blipFill>
        <p:spPr>
          <a:xfrm>
            <a:off x="9299900" y="847983"/>
            <a:ext cx="1380564" cy="1236152"/>
          </a:xfrm>
          <a:prstGeom prst="rect">
            <a:avLst/>
          </a:prstGeom>
        </p:spPr>
      </p:pic>
      <p:sp>
        <p:nvSpPr>
          <p:cNvPr id="39" name="Arrow: Right 38">
            <a:extLst>
              <a:ext uri="{FF2B5EF4-FFF2-40B4-BE49-F238E27FC236}">
                <a16:creationId xmlns:a16="http://schemas.microsoft.com/office/drawing/2014/main" id="{41929FE0-16E2-431E-956F-915539F08956}"/>
              </a:ext>
            </a:extLst>
          </p:cNvPr>
          <p:cNvSpPr/>
          <p:nvPr/>
        </p:nvSpPr>
        <p:spPr>
          <a:xfrm>
            <a:off x="8472533" y="341068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8546958" y="116044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8417694" y="351461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23" name="TextBox 22">
            <a:extLst>
              <a:ext uri="{FF2B5EF4-FFF2-40B4-BE49-F238E27FC236}">
                <a16:creationId xmlns:a16="http://schemas.microsoft.com/office/drawing/2014/main" id="{A4FE806C-6168-4724-B979-45E8B03B5933}"/>
              </a:ext>
            </a:extLst>
          </p:cNvPr>
          <p:cNvSpPr txBox="1"/>
          <p:nvPr/>
        </p:nvSpPr>
        <p:spPr>
          <a:xfrm>
            <a:off x="8501083" y="130023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pic>
        <p:nvPicPr>
          <p:cNvPr id="87" name="Picture 5">
            <a:extLst>
              <a:ext uri="{FF2B5EF4-FFF2-40B4-BE49-F238E27FC236}">
                <a16:creationId xmlns:a16="http://schemas.microsoft.com/office/drawing/2014/main" id="{0EF90056-1070-4209-AD6D-AE9F40EAAB60}"/>
              </a:ext>
            </a:extLst>
          </p:cNvPr>
          <p:cNvPicPr>
            <a:picLocks noChangeAspect="1"/>
          </p:cNvPicPr>
          <p:nvPr/>
        </p:nvPicPr>
        <p:blipFill>
          <a:blip r:embed="rId3"/>
          <a:stretch>
            <a:fillRect/>
          </a:stretch>
        </p:blipFill>
        <p:spPr>
          <a:xfrm>
            <a:off x="561486" y="261092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9">
            <a:extLst>
              <a:ext uri="{FF2B5EF4-FFF2-40B4-BE49-F238E27FC236}">
                <a16:creationId xmlns:a16="http://schemas.microsoft.com/office/drawing/2014/main" id="{90C0F143-259C-4ACE-B81C-3364C568F062}"/>
              </a:ext>
            </a:extLst>
          </p:cNvPr>
          <p:cNvPicPr>
            <a:picLocks noChangeAspect="1"/>
          </p:cNvPicPr>
          <p:nvPr/>
        </p:nvPicPr>
        <p:blipFill>
          <a:blip r:embed="rId7"/>
          <a:stretch>
            <a:fillRect/>
          </a:stretch>
        </p:blipFill>
        <p:spPr>
          <a:xfrm>
            <a:off x="2274798" y="305818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 name="Picture 10">
            <a:extLst>
              <a:ext uri="{FF2B5EF4-FFF2-40B4-BE49-F238E27FC236}">
                <a16:creationId xmlns:a16="http://schemas.microsoft.com/office/drawing/2014/main" id="{76F87991-01F3-4477-AE11-19CB864B9E57}"/>
              </a:ext>
            </a:extLst>
          </p:cNvPr>
          <p:cNvPicPr>
            <a:picLocks noChangeAspect="1"/>
          </p:cNvPicPr>
          <p:nvPr/>
        </p:nvPicPr>
        <p:blipFill>
          <a:blip r:embed="rId4"/>
          <a:stretch>
            <a:fillRect/>
          </a:stretch>
        </p:blipFill>
        <p:spPr>
          <a:xfrm>
            <a:off x="4163043" y="311721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8" name="Picture 3">
            <a:extLst>
              <a:ext uri="{FF2B5EF4-FFF2-40B4-BE49-F238E27FC236}">
                <a16:creationId xmlns:a16="http://schemas.microsoft.com/office/drawing/2014/main" id="{B46A0C3B-5E50-4EF4-9644-9538504A7E99}"/>
              </a:ext>
            </a:extLst>
          </p:cNvPr>
          <p:cNvPicPr>
            <a:picLocks noChangeAspect="1"/>
          </p:cNvPicPr>
          <p:nvPr/>
        </p:nvPicPr>
        <p:blipFill>
          <a:blip r:embed="rId5"/>
          <a:stretch>
            <a:fillRect/>
          </a:stretch>
        </p:blipFill>
        <p:spPr>
          <a:xfrm>
            <a:off x="561486" y="76717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9" name="Picture 5">
            <a:extLst>
              <a:ext uri="{FF2B5EF4-FFF2-40B4-BE49-F238E27FC236}">
                <a16:creationId xmlns:a16="http://schemas.microsoft.com/office/drawing/2014/main" id="{1C67261B-9369-4068-AE6D-AAD59E351A9C}"/>
              </a:ext>
            </a:extLst>
          </p:cNvPr>
          <p:cNvPicPr>
            <a:picLocks noChangeAspect="1"/>
          </p:cNvPicPr>
          <p:nvPr/>
        </p:nvPicPr>
        <p:blipFill>
          <a:blip r:embed="rId6"/>
          <a:stretch>
            <a:fillRect/>
          </a:stretch>
        </p:blipFill>
        <p:spPr>
          <a:xfrm>
            <a:off x="4039793" y="829925"/>
            <a:ext cx="1380564" cy="1236152"/>
          </a:xfrm>
          <a:prstGeom prst="rect">
            <a:avLst/>
          </a:prstGeom>
        </p:spPr>
      </p:pic>
      <p:pic>
        <p:nvPicPr>
          <p:cNvPr id="100" name="Picture 3">
            <a:extLst>
              <a:ext uri="{FF2B5EF4-FFF2-40B4-BE49-F238E27FC236}">
                <a16:creationId xmlns:a16="http://schemas.microsoft.com/office/drawing/2014/main" id="{37B07B3F-4C23-4C1B-952B-0C3365812041}"/>
              </a:ext>
            </a:extLst>
          </p:cNvPr>
          <p:cNvPicPr>
            <a:picLocks noChangeAspect="1"/>
          </p:cNvPicPr>
          <p:nvPr/>
        </p:nvPicPr>
        <p:blipFill>
          <a:blip r:embed="rId5"/>
          <a:stretch>
            <a:fillRect/>
          </a:stretch>
        </p:blipFill>
        <p:spPr>
          <a:xfrm>
            <a:off x="2354428" y="76717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1" name="Arrow: Right 36">
            <a:extLst>
              <a:ext uri="{FF2B5EF4-FFF2-40B4-BE49-F238E27FC236}">
                <a16:creationId xmlns:a16="http://schemas.microsoft.com/office/drawing/2014/main" id="{6C616D42-2DA7-4DED-8392-C128289F55D5}"/>
              </a:ext>
            </a:extLst>
          </p:cNvPr>
          <p:cNvSpPr/>
          <p:nvPr/>
        </p:nvSpPr>
        <p:spPr>
          <a:xfrm>
            <a:off x="3685057" y="116029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row: Right 38">
            <a:extLst>
              <a:ext uri="{FF2B5EF4-FFF2-40B4-BE49-F238E27FC236}">
                <a16:creationId xmlns:a16="http://schemas.microsoft.com/office/drawing/2014/main" id="{738FDD50-3587-4B82-8568-4523CAE5B4FE}"/>
              </a:ext>
            </a:extLst>
          </p:cNvPr>
          <p:cNvSpPr/>
          <p:nvPr/>
        </p:nvSpPr>
        <p:spPr>
          <a:xfrm>
            <a:off x="1728045" y="336977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39">
            <a:extLst>
              <a:ext uri="{FF2B5EF4-FFF2-40B4-BE49-F238E27FC236}">
                <a16:creationId xmlns:a16="http://schemas.microsoft.com/office/drawing/2014/main" id="{F8F05EF4-536E-4D3F-8A9A-89A9A88FAD79}"/>
              </a:ext>
            </a:extLst>
          </p:cNvPr>
          <p:cNvSpPr/>
          <p:nvPr/>
        </p:nvSpPr>
        <p:spPr>
          <a:xfrm>
            <a:off x="3736138" y="336977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row: Right 35">
            <a:extLst>
              <a:ext uri="{FF2B5EF4-FFF2-40B4-BE49-F238E27FC236}">
                <a16:creationId xmlns:a16="http://schemas.microsoft.com/office/drawing/2014/main" id="{9B3DEC25-8292-4C68-87F3-64C4557D1CCE}"/>
              </a:ext>
            </a:extLst>
          </p:cNvPr>
          <p:cNvSpPr/>
          <p:nvPr/>
        </p:nvSpPr>
        <p:spPr>
          <a:xfrm>
            <a:off x="1802470" y="114237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42">
            <a:extLst>
              <a:ext uri="{FF2B5EF4-FFF2-40B4-BE49-F238E27FC236}">
                <a16:creationId xmlns:a16="http://schemas.microsoft.com/office/drawing/2014/main" id="{0BA9F4B8-6FA8-4857-93EA-6DEDA9EBA211}"/>
              </a:ext>
            </a:extLst>
          </p:cNvPr>
          <p:cNvSpPr txBox="1"/>
          <p:nvPr/>
        </p:nvSpPr>
        <p:spPr>
          <a:xfrm>
            <a:off x="1673206" y="347369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106" name="TextBox 43">
            <a:extLst>
              <a:ext uri="{FF2B5EF4-FFF2-40B4-BE49-F238E27FC236}">
                <a16:creationId xmlns:a16="http://schemas.microsoft.com/office/drawing/2014/main" id="{082C671F-67D0-4E3E-9CB6-F032B592B948}"/>
              </a:ext>
            </a:extLst>
          </p:cNvPr>
          <p:cNvSpPr txBox="1"/>
          <p:nvPr/>
        </p:nvSpPr>
        <p:spPr>
          <a:xfrm>
            <a:off x="3683540" y="349162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107" name="TextBox 22">
            <a:extLst>
              <a:ext uri="{FF2B5EF4-FFF2-40B4-BE49-F238E27FC236}">
                <a16:creationId xmlns:a16="http://schemas.microsoft.com/office/drawing/2014/main" id="{DBEF1AC9-EB4F-4DD6-9849-DD1FAAF50587}"/>
              </a:ext>
            </a:extLst>
          </p:cNvPr>
          <p:cNvSpPr txBox="1"/>
          <p:nvPr/>
        </p:nvSpPr>
        <p:spPr>
          <a:xfrm>
            <a:off x="1756595" y="128215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108" name="TextBox 23">
            <a:extLst>
              <a:ext uri="{FF2B5EF4-FFF2-40B4-BE49-F238E27FC236}">
                <a16:creationId xmlns:a16="http://schemas.microsoft.com/office/drawing/2014/main" id="{091D8619-CB63-4152-94AB-CFEFD6C143DB}"/>
              </a:ext>
            </a:extLst>
          </p:cNvPr>
          <p:cNvSpPr txBox="1"/>
          <p:nvPr/>
        </p:nvSpPr>
        <p:spPr>
          <a:xfrm>
            <a:off x="3632458" y="127318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114" name="Picture 4">
            <a:extLst>
              <a:ext uri="{FF2B5EF4-FFF2-40B4-BE49-F238E27FC236}">
                <a16:creationId xmlns:a16="http://schemas.microsoft.com/office/drawing/2014/main" id="{A55C0BE4-8CCD-445C-8406-565F89B22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30884" y="545196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5" name="Picture 4">
            <a:extLst>
              <a:ext uri="{FF2B5EF4-FFF2-40B4-BE49-F238E27FC236}">
                <a16:creationId xmlns:a16="http://schemas.microsoft.com/office/drawing/2014/main" id="{1962EAF2-BFC1-444C-BF8B-FB811FAC0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32" y="551785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 name="Arrow: Right 38">
            <a:extLst>
              <a:ext uri="{FF2B5EF4-FFF2-40B4-BE49-F238E27FC236}">
                <a16:creationId xmlns:a16="http://schemas.microsoft.com/office/drawing/2014/main" id="{50D2DF1E-A227-4572-BD04-AA79723A8DF1}"/>
              </a:ext>
            </a:extLst>
          </p:cNvPr>
          <p:cNvSpPr/>
          <p:nvPr/>
        </p:nvSpPr>
        <p:spPr>
          <a:xfrm>
            <a:off x="1849890" y="554317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42">
            <a:extLst>
              <a:ext uri="{FF2B5EF4-FFF2-40B4-BE49-F238E27FC236}">
                <a16:creationId xmlns:a16="http://schemas.microsoft.com/office/drawing/2014/main" id="{3183B6F9-6C80-4145-A488-48A72003C684}"/>
              </a:ext>
            </a:extLst>
          </p:cNvPr>
          <p:cNvSpPr txBox="1"/>
          <p:nvPr/>
        </p:nvSpPr>
        <p:spPr>
          <a:xfrm>
            <a:off x="1795051" y="564709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pic>
        <p:nvPicPr>
          <p:cNvPr id="118" name="Picture 4">
            <a:extLst>
              <a:ext uri="{FF2B5EF4-FFF2-40B4-BE49-F238E27FC236}">
                <a16:creationId xmlns:a16="http://schemas.microsoft.com/office/drawing/2014/main" id="{83D4E3F0-C89C-40C4-9254-0F11182FD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7729138" y="544225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 name="Picture 4">
            <a:extLst>
              <a:ext uri="{FF2B5EF4-FFF2-40B4-BE49-F238E27FC236}">
                <a16:creationId xmlns:a16="http://schemas.microsoft.com/office/drawing/2014/main" id="{A7887B3F-B3F1-4E85-8BA4-CCCB4F81D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286" y="550813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0" name="Arrow: Right 38">
            <a:extLst>
              <a:ext uri="{FF2B5EF4-FFF2-40B4-BE49-F238E27FC236}">
                <a16:creationId xmlns:a16="http://schemas.microsoft.com/office/drawing/2014/main" id="{7DAF0A15-00B1-474F-886E-ED5EF8327E6C}"/>
              </a:ext>
            </a:extLst>
          </p:cNvPr>
          <p:cNvSpPr/>
          <p:nvPr/>
        </p:nvSpPr>
        <p:spPr>
          <a:xfrm>
            <a:off x="8497224" y="553346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42">
            <a:extLst>
              <a:ext uri="{FF2B5EF4-FFF2-40B4-BE49-F238E27FC236}">
                <a16:creationId xmlns:a16="http://schemas.microsoft.com/office/drawing/2014/main" id="{F97D59E5-DECE-49C8-AADA-80D1968C4612}"/>
              </a:ext>
            </a:extLst>
          </p:cNvPr>
          <p:cNvSpPr txBox="1"/>
          <p:nvPr/>
        </p:nvSpPr>
        <p:spPr>
          <a:xfrm>
            <a:off x="8442385" y="563738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122" name="ZoneTexte 121">
            <a:extLst>
              <a:ext uri="{FF2B5EF4-FFF2-40B4-BE49-F238E27FC236}">
                <a16:creationId xmlns:a16="http://schemas.microsoft.com/office/drawing/2014/main" id="{C9610588-BA8D-4EA0-97A7-B9656FD3FCE9}"/>
              </a:ext>
            </a:extLst>
          </p:cNvPr>
          <p:cNvSpPr txBox="1"/>
          <p:nvPr/>
        </p:nvSpPr>
        <p:spPr>
          <a:xfrm>
            <a:off x="1690375" y="94169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3" name="ZoneTexte 122">
            <a:extLst>
              <a:ext uri="{FF2B5EF4-FFF2-40B4-BE49-F238E27FC236}">
                <a16:creationId xmlns:a16="http://schemas.microsoft.com/office/drawing/2014/main" id="{6EB72C26-B486-4C8A-A556-6CED1337E933}"/>
              </a:ext>
            </a:extLst>
          </p:cNvPr>
          <p:cNvSpPr txBox="1"/>
          <p:nvPr/>
        </p:nvSpPr>
        <p:spPr>
          <a:xfrm>
            <a:off x="3306719" y="95450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4" name="ZoneTexte 123">
            <a:extLst>
              <a:ext uri="{FF2B5EF4-FFF2-40B4-BE49-F238E27FC236}">
                <a16:creationId xmlns:a16="http://schemas.microsoft.com/office/drawing/2014/main" id="{0794CDE2-CBE8-462D-96D5-5FAFBD9D4436}"/>
              </a:ext>
            </a:extLst>
          </p:cNvPr>
          <p:cNvSpPr txBox="1"/>
          <p:nvPr/>
        </p:nvSpPr>
        <p:spPr>
          <a:xfrm>
            <a:off x="1594149" y="316507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kern="1200" dirty="0">
                <a:effectLst/>
                <a:highlight>
                  <a:srgbClr val="FFFF00"/>
                </a:highlight>
                <a:latin typeface="+mn-lt"/>
                <a:ea typeface="+mn-ea"/>
                <a:cs typeface="+mn-cs"/>
              </a:rPr>
              <a:t>4 Go</a:t>
            </a:r>
            <a:endParaRPr lang="fr-FR" sz="1800" b="1" u="none" strike="noStrike" kern="1200" dirty="0">
              <a:effectLst/>
              <a:highlight>
                <a:srgbClr val="FFFF00"/>
              </a:highlight>
              <a:latin typeface="+mn-lt"/>
              <a:ea typeface="+mn-ea"/>
              <a:cs typeface="+mn-cs"/>
            </a:endParaRPr>
          </a:p>
        </p:txBody>
      </p:sp>
      <p:sp>
        <p:nvSpPr>
          <p:cNvPr id="125" name="ZoneTexte 124">
            <a:extLst>
              <a:ext uri="{FF2B5EF4-FFF2-40B4-BE49-F238E27FC236}">
                <a16:creationId xmlns:a16="http://schemas.microsoft.com/office/drawing/2014/main" id="{75E1DB15-6AA4-41D3-8276-50D3EAC7509C}"/>
              </a:ext>
            </a:extLst>
          </p:cNvPr>
          <p:cNvSpPr txBox="1"/>
          <p:nvPr/>
        </p:nvSpPr>
        <p:spPr>
          <a:xfrm>
            <a:off x="3373306" y="316009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6" name="ZoneTexte 125">
            <a:extLst>
              <a:ext uri="{FF2B5EF4-FFF2-40B4-BE49-F238E27FC236}">
                <a16:creationId xmlns:a16="http://schemas.microsoft.com/office/drawing/2014/main" id="{D8BE20FA-8D31-4ADB-9A0D-57EA4F6039EF}"/>
              </a:ext>
            </a:extLst>
          </p:cNvPr>
          <p:cNvSpPr txBox="1"/>
          <p:nvPr/>
        </p:nvSpPr>
        <p:spPr>
          <a:xfrm>
            <a:off x="1591522" y="532816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5,5 </a:t>
            </a:r>
            <a:r>
              <a:rPr lang="fr-FR" sz="1800" b="1" kern="1200" dirty="0">
                <a:effectLst/>
                <a:highlight>
                  <a:srgbClr val="FFFF00"/>
                </a:highlight>
                <a:latin typeface="+mn-lt"/>
                <a:ea typeface="+mn-ea"/>
                <a:cs typeface="+mn-cs"/>
              </a:rPr>
              <a:t>Go</a:t>
            </a:r>
            <a:endParaRPr lang="fr-FR" sz="1800" b="1" u="none" strike="noStrike" kern="1200" dirty="0">
              <a:effectLst/>
              <a:highlight>
                <a:srgbClr val="FFFF00"/>
              </a:highlight>
              <a:latin typeface="+mn-lt"/>
              <a:ea typeface="+mn-ea"/>
              <a:cs typeface="+mn-cs"/>
            </a:endParaRPr>
          </a:p>
        </p:txBody>
      </p:sp>
      <p:sp>
        <p:nvSpPr>
          <p:cNvPr id="127" name="ZoneTexte 126">
            <a:extLst>
              <a:ext uri="{FF2B5EF4-FFF2-40B4-BE49-F238E27FC236}">
                <a16:creationId xmlns:a16="http://schemas.microsoft.com/office/drawing/2014/main" id="{ED33E01D-6ED0-46A2-AF65-8BCCC07A7243}"/>
              </a:ext>
            </a:extLst>
          </p:cNvPr>
          <p:cNvSpPr txBox="1"/>
          <p:nvPr/>
        </p:nvSpPr>
        <p:spPr>
          <a:xfrm>
            <a:off x="1803154" y="147063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29" name="ZoneTexte 128">
            <a:extLst>
              <a:ext uri="{FF2B5EF4-FFF2-40B4-BE49-F238E27FC236}">
                <a16:creationId xmlns:a16="http://schemas.microsoft.com/office/drawing/2014/main" id="{4190D01E-8BD5-43B9-93D8-53D7BCA1E146}"/>
              </a:ext>
            </a:extLst>
          </p:cNvPr>
          <p:cNvSpPr txBox="1"/>
          <p:nvPr/>
        </p:nvSpPr>
        <p:spPr>
          <a:xfrm>
            <a:off x="1768831"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0" name="ZoneTexte 129">
            <a:extLst>
              <a:ext uri="{FF2B5EF4-FFF2-40B4-BE49-F238E27FC236}">
                <a16:creationId xmlns:a16="http://schemas.microsoft.com/office/drawing/2014/main" id="{6823D69B-4A47-4544-9EB3-BB80054C7CB2}"/>
              </a:ext>
            </a:extLst>
          </p:cNvPr>
          <p:cNvSpPr txBox="1"/>
          <p:nvPr/>
        </p:nvSpPr>
        <p:spPr>
          <a:xfrm>
            <a:off x="1888727" y="591250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1 s</a:t>
            </a:r>
            <a:endParaRPr lang="fr-FR" sz="1800" b="1" u="none" strike="noStrike" kern="1200" dirty="0">
              <a:effectLst/>
              <a:highlight>
                <a:srgbClr val="00FF00"/>
              </a:highlight>
              <a:latin typeface="+mn-lt"/>
              <a:ea typeface="+mn-ea"/>
              <a:cs typeface="+mn-cs"/>
            </a:endParaRPr>
          </a:p>
        </p:txBody>
      </p:sp>
      <p:sp>
        <p:nvSpPr>
          <p:cNvPr id="131" name="ZoneTexte 130">
            <a:extLst>
              <a:ext uri="{FF2B5EF4-FFF2-40B4-BE49-F238E27FC236}">
                <a16:creationId xmlns:a16="http://schemas.microsoft.com/office/drawing/2014/main" id="{535EC6A8-C805-4572-B4EE-EFAFE724D34F}"/>
              </a:ext>
            </a:extLst>
          </p:cNvPr>
          <p:cNvSpPr txBox="1"/>
          <p:nvPr/>
        </p:nvSpPr>
        <p:spPr>
          <a:xfrm>
            <a:off x="3668986" y="370792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2" name="ZoneTexte 131">
            <a:extLst>
              <a:ext uri="{FF2B5EF4-FFF2-40B4-BE49-F238E27FC236}">
                <a16:creationId xmlns:a16="http://schemas.microsoft.com/office/drawing/2014/main" id="{5347C6AE-0A74-4F8D-B554-46E549620A36}"/>
              </a:ext>
            </a:extLst>
          </p:cNvPr>
          <p:cNvSpPr txBox="1"/>
          <p:nvPr/>
        </p:nvSpPr>
        <p:spPr>
          <a:xfrm>
            <a:off x="3632458" y="156332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3 s</a:t>
            </a:r>
            <a:endParaRPr lang="fr-FR" sz="1800" b="1" u="none" strike="noStrike" kern="1200" dirty="0">
              <a:effectLst/>
              <a:highlight>
                <a:srgbClr val="00FF00"/>
              </a:highlight>
              <a:latin typeface="+mn-lt"/>
              <a:ea typeface="+mn-ea"/>
              <a:cs typeface="+mn-cs"/>
            </a:endParaRPr>
          </a:p>
        </p:txBody>
      </p:sp>
      <p:sp>
        <p:nvSpPr>
          <p:cNvPr id="133" name="ZoneTexte 132">
            <a:extLst>
              <a:ext uri="{FF2B5EF4-FFF2-40B4-BE49-F238E27FC236}">
                <a16:creationId xmlns:a16="http://schemas.microsoft.com/office/drawing/2014/main" id="{216450E7-390C-496B-B093-46F471F3A953}"/>
              </a:ext>
            </a:extLst>
          </p:cNvPr>
          <p:cNvSpPr txBox="1"/>
          <p:nvPr/>
        </p:nvSpPr>
        <p:spPr>
          <a:xfrm>
            <a:off x="8249425" y="91823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4" name="ZoneTexte 133">
            <a:extLst>
              <a:ext uri="{FF2B5EF4-FFF2-40B4-BE49-F238E27FC236}">
                <a16:creationId xmlns:a16="http://schemas.microsoft.com/office/drawing/2014/main" id="{E3B163C9-BD51-42B6-B19B-5C50EC51D43D}"/>
              </a:ext>
            </a:extLst>
          </p:cNvPr>
          <p:cNvSpPr txBox="1"/>
          <p:nvPr/>
        </p:nvSpPr>
        <p:spPr>
          <a:xfrm>
            <a:off x="8194942" y="318651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5" name="ZoneTexte 134">
            <a:extLst>
              <a:ext uri="{FF2B5EF4-FFF2-40B4-BE49-F238E27FC236}">
                <a16:creationId xmlns:a16="http://schemas.microsoft.com/office/drawing/2014/main" id="{9B62C4CA-A6BF-461B-9772-78DB0C82DEBD}"/>
              </a:ext>
            </a:extLst>
          </p:cNvPr>
          <p:cNvSpPr txBox="1"/>
          <p:nvPr/>
        </p:nvSpPr>
        <p:spPr>
          <a:xfrm>
            <a:off x="8248453" y="532215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FFFF00"/>
                </a:highlight>
              </a:rPr>
              <a:t>512 Mo</a:t>
            </a:r>
            <a:endParaRPr lang="fr-FR" sz="1800" b="1" u="none" strike="noStrike" kern="1200" dirty="0">
              <a:effectLst/>
              <a:highlight>
                <a:srgbClr val="FFFF00"/>
              </a:highlight>
              <a:latin typeface="+mn-lt"/>
              <a:ea typeface="+mn-ea"/>
              <a:cs typeface="+mn-cs"/>
            </a:endParaRPr>
          </a:p>
        </p:txBody>
      </p:sp>
      <p:sp>
        <p:nvSpPr>
          <p:cNvPr id="137" name="ZoneTexte 136">
            <a:extLst>
              <a:ext uri="{FF2B5EF4-FFF2-40B4-BE49-F238E27FC236}">
                <a16:creationId xmlns:a16="http://schemas.microsoft.com/office/drawing/2014/main" id="{838D4116-FA89-485F-A31A-F82C788CC60D}"/>
              </a:ext>
            </a:extLst>
          </p:cNvPr>
          <p:cNvSpPr txBox="1"/>
          <p:nvPr/>
        </p:nvSpPr>
        <p:spPr>
          <a:xfrm>
            <a:off x="8477839" y="155861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8" name="ZoneTexte 137">
            <a:extLst>
              <a:ext uri="{FF2B5EF4-FFF2-40B4-BE49-F238E27FC236}">
                <a16:creationId xmlns:a16="http://schemas.microsoft.com/office/drawing/2014/main" id="{C14FD55F-F108-4E59-8EAF-A77AB2643DDF}"/>
              </a:ext>
            </a:extLst>
          </p:cNvPr>
          <p:cNvSpPr txBox="1"/>
          <p:nvPr/>
        </p:nvSpPr>
        <p:spPr>
          <a:xfrm>
            <a:off x="8420888" y="374462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39" name="ZoneTexte 138">
            <a:extLst>
              <a:ext uri="{FF2B5EF4-FFF2-40B4-BE49-F238E27FC236}">
                <a16:creationId xmlns:a16="http://schemas.microsoft.com/office/drawing/2014/main" id="{A76DDD66-AEB9-4033-9EBE-BD88DE2E6DF0}"/>
              </a:ext>
            </a:extLst>
          </p:cNvPr>
          <p:cNvSpPr txBox="1"/>
          <p:nvPr/>
        </p:nvSpPr>
        <p:spPr>
          <a:xfrm>
            <a:off x="8477892" y="585950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b="1" dirty="0">
                <a:highlight>
                  <a:srgbClr val="00FF00"/>
                </a:highlight>
              </a:rPr>
              <a:t>0,5 s</a:t>
            </a:r>
            <a:endParaRPr lang="fr-FR" sz="1800" b="1" u="none" strike="noStrike" kern="1200" dirty="0">
              <a:effectLst/>
              <a:highlight>
                <a:srgbClr val="00FF00"/>
              </a:highlight>
              <a:latin typeface="+mn-lt"/>
              <a:ea typeface="+mn-ea"/>
              <a:cs typeface="+mn-cs"/>
            </a:endParaRPr>
          </a:p>
        </p:txBody>
      </p:sp>
      <p:sp>
        <p:nvSpPr>
          <p:cNvPr id="141" name="Titre 1">
            <a:extLst>
              <a:ext uri="{FF2B5EF4-FFF2-40B4-BE49-F238E27FC236}">
                <a16:creationId xmlns:a16="http://schemas.microsoft.com/office/drawing/2014/main" id="{AA713068-ABA1-492C-9C25-7C98F2107622}"/>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55" name="ZoneTexte 54">
            <a:extLst>
              <a:ext uri="{FF2B5EF4-FFF2-40B4-BE49-F238E27FC236}">
                <a16:creationId xmlns:a16="http://schemas.microsoft.com/office/drawing/2014/main" id="{2BCBBDEE-3B54-4A81-A49B-8AD5C100717F}"/>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56" name="Espace réservé du contenu 2">
            <a:extLst>
              <a:ext uri="{FF2B5EF4-FFF2-40B4-BE49-F238E27FC236}">
                <a16:creationId xmlns:a16="http://schemas.microsoft.com/office/drawing/2014/main" id="{C1EB47D8-22BB-4CE6-A999-BEA1649B10F2}"/>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645372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accent6">
                    <a:lumMod val="75000"/>
                  </a:schemeClr>
                </a:solidFill>
              </a:rPr>
              <a:t> What do we expect of a project in production ?</a:t>
            </a:r>
          </a:p>
          <a:p>
            <a:pPr marL="514350" indent="-514350">
              <a:lnSpc>
                <a:spcPct val="100000"/>
              </a:lnSpc>
              <a:buFont typeface="+mj-lt"/>
              <a:buAutoNum type="arabicParenR"/>
            </a:pPr>
            <a:r>
              <a:rPr lang="en-US" sz="5400" dirty="0">
                <a:solidFill>
                  <a:schemeClr val="accent1">
                    <a:lumMod val="50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p:txBody>
      </p:sp>
      <p:sp>
        <p:nvSpPr>
          <p:cNvPr id="6" name="Rectangle 4">
            <a:extLst>
              <a:ext uri="{FF2B5EF4-FFF2-40B4-BE49-F238E27FC236}">
                <a16:creationId xmlns:a16="http://schemas.microsoft.com/office/drawing/2014/main" id="{4E49069C-A71A-4D66-8585-692169778A6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36F4351-A732-4F1A-BE54-F3BAE08BE48E}"/>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2"/>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39713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2"/>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2"/>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fr-FR" sz="2400" dirty="0">
                <a:solidFill>
                  <a:schemeClr val="accent1">
                    <a:lumMod val="75000"/>
                  </a:schemeClr>
                </a:solidFill>
              </a:rPr>
              <a:t>Use </a:t>
            </a:r>
            <a:r>
              <a:rPr lang="fr-FR" sz="2400" dirty="0" err="1">
                <a:solidFill>
                  <a:schemeClr val="accent1">
                    <a:lumMod val="75000"/>
                  </a:schemeClr>
                </a:solidFill>
              </a:rPr>
              <a:t>Deep</a:t>
            </a:r>
            <a:r>
              <a:rPr lang="fr-FR" sz="2400" dirty="0">
                <a:solidFill>
                  <a:schemeClr val="accent1">
                    <a:lumMod val="75000"/>
                  </a:schemeClr>
                </a:solidFill>
              </a:rPr>
              <a:t> Learning </a:t>
            </a:r>
            <a:r>
              <a:rPr lang="fr-FR" sz="2400" dirty="0" err="1">
                <a:solidFill>
                  <a:schemeClr val="accent1">
                    <a:lumMod val="75000"/>
                  </a:schemeClr>
                </a:solidFill>
              </a:rPr>
              <a:t>Everywhere</a:t>
            </a:r>
            <a:endParaRPr lang="fr-FR" sz="2400" dirty="0">
              <a:solidFill>
                <a:schemeClr val="accent1">
                  <a:lumMod val="75000"/>
                </a:schemeClr>
              </a:solidFill>
            </a:endParaRP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294609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6">
                    <a:lumMod val="75000"/>
                  </a:schemeClr>
                </a:solidFill>
              </a:rPr>
              <a:t>Do</a:t>
            </a:r>
            <a:r>
              <a:rPr lang="fr-FR" sz="4000" dirty="0">
                <a:solidFill>
                  <a:schemeClr val="accent6">
                    <a:lumMod val="75000"/>
                  </a:schemeClr>
                </a:solidFill>
              </a:rPr>
              <a:t> not </a:t>
            </a:r>
            <a:r>
              <a:rPr lang="fr-FR" sz="4000" dirty="0" err="1">
                <a:solidFill>
                  <a:schemeClr val="accent6">
                    <a:lumMod val="75000"/>
                  </a:schemeClr>
                </a:solidFill>
              </a:rPr>
              <a:t>industrialize</a:t>
            </a:r>
            <a:r>
              <a:rPr lang="fr-FR" sz="4000" dirty="0">
                <a:solidFill>
                  <a:schemeClr val="accent6">
                    <a:lumMod val="75000"/>
                  </a:schemeClr>
                </a:solidFill>
              </a:rPr>
              <a:t> the training code</a:t>
            </a:r>
          </a:p>
        </p:txBody>
      </p:sp>
      <p:sp>
        <p:nvSpPr>
          <p:cNvPr id="5" name="ZoneTexte 4">
            <a:extLst>
              <a:ext uri="{FF2B5EF4-FFF2-40B4-BE49-F238E27FC236}">
                <a16:creationId xmlns:a16="http://schemas.microsoft.com/office/drawing/2014/main" id="{F75D5146-7EBF-442C-8236-ED431BC4CB1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8" name="Espace réservé du contenu 2">
            <a:extLst>
              <a:ext uri="{FF2B5EF4-FFF2-40B4-BE49-F238E27FC236}">
                <a16:creationId xmlns:a16="http://schemas.microsoft.com/office/drawing/2014/main" id="{DAED4E04-09DB-46D9-B4F6-9C189EC4AE4F}"/>
              </a:ext>
            </a:extLst>
          </p:cNvPr>
          <p:cNvSpPr>
            <a:spLocks noGrp="1"/>
          </p:cNvSpPr>
          <p:nvPr>
            <p:ph idx="1"/>
          </p:nvPr>
        </p:nvSpPr>
        <p:spPr>
          <a:xfrm>
            <a:off x="0" y="6657976"/>
            <a:ext cx="7553325" cy="200024"/>
          </a:xfrm>
        </p:spPr>
        <p:txBody>
          <a:bodyPr>
            <a:normAutofit fontScale="32500" lnSpcReduction="20000"/>
          </a:bodyPr>
          <a:lstStyle/>
          <a:p>
            <a:endParaRPr lang="fr-FR" dirty="0"/>
          </a:p>
        </p:txBody>
      </p:sp>
    </p:spTree>
    <p:extLst>
      <p:ext uri="{BB962C8B-B14F-4D97-AF65-F5344CB8AC3E}">
        <p14:creationId xmlns:p14="http://schemas.microsoft.com/office/powerpoint/2010/main" val="1857628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53C9581-1282-404C-971F-4BCAA947B608}"/>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 name="Rectangle 1">
            <a:extLst>
              <a:ext uri="{FF2B5EF4-FFF2-40B4-BE49-F238E27FC236}">
                <a16:creationId xmlns:a16="http://schemas.microsoft.com/office/drawing/2014/main" id="{57802A34-92DD-4FD5-99FB-5C74F36EB24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72919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
        <p:nvSpPr>
          <p:cNvPr id="3" name="ZoneTexte 2">
            <a:extLst>
              <a:ext uri="{FF2B5EF4-FFF2-40B4-BE49-F238E27FC236}">
                <a16:creationId xmlns:a16="http://schemas.microsoft.com/office/drawing/2014/main" id="{708934BC-F4D1-4F48-BC3C-BBF8B35A128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4" name="Rectangle 3">
            <a:extLst>
              <a:ext uri="{FF2B5EF4-FFF2-40B4-BE49-F238E27FC236}">
                <a16:creationId xmlns:a16="http://schemas.microsoft.com/office/drawing/2014/main" id="{C5E8F415-E62C-4815-8F7B-C0B80553ADF4}"/>
              </a:ext>
            </a:extLst>
          </p:cNvPr>
          <p:cNvSpPr/>
          <p:nvPr/>
        </p:nvSpPr>
        <p:spPr>
          <a:xfrm>
            <a:off x="95250" y="6604378"/>
            <a:ext cx="2028825"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0835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510183" y="3541195"/>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7513" y="96471"/>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FC327A7-D90C-4DDF-A3F0-8C6E905FF4D6}"/>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2" name="Rectangle 21">
            <a:extLst>
              <a:ext uri="{FF2B5EF4-FFF2-40B4-BE49-F238E27FC236}">
                <a16:creationId xmlns:a16="http://schemas.microsoft.com/office/drawing/2014/main" id="{57CDDF5E-9182-4292-9308-36951AE6B8D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0" y="143153"/>
            <a:ext cx="12192000" cy="1325563"/>
          </a:xfrm>
        </p:spPr>
        <p:txBody>
          <a:bodyPr/>
          <a:lstStyle/>
          <a:p>
            <a:pPr algn="ctr"/>
            <a:r>
              <a:rPr lang="fr-FR" dirty="0">
                <a:solidFill>
                  <a:srgbClr val="C00000"/>
                </a:solidFill>
              </a:rPr>
              <a:t>Do not monitor data drift</a:t>
            </a:r>
          </a:p>
        </p:txBody>
      </p:sp>
      <p:sp>
        <p:nvSpPr>
          <p:cNvPr id="5" name="ZoneTexte 4">
            <a:extLst>
              <a:ext uri="{FF2B5EF4-FFF2-40B4-BE49-F238E27FC236}">
                <a16:creationId xmlns:a16="http://schemas.microsoft.com/office/drawing/2014/main" id="{6453C7FC-616A-42B9-BFE1-4FC7407D22A3}"/>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7" name="Rectangle 6">
            <a:extLst>
              <a:ext uri="{FF2B5EF4-FFF2-40B4-BE49-F238E27FC236}">
                <a16:creationId xmlns:a16="http://schemas.microsoft.com/office/drawing/2014/main" id="{6AD1A8A9-C8F9-4112-967F-69F7E562624B}"/>
              </a:ext>
            </a:extLst>
          </p:cNvPr>
          <p:cNvSpPr/>
          <p:nvPr/>
        </p:nvSpPr>
        <p:spPr>
          <a:xfrm>
            <a:off x="95250" y="6638926"/>
            <a:ext cx="6305550" cy="21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275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674DE-6920-45B5-BCAF-6362A9B14C74}"/>
              </a:ext>
            </a:extLst>
          </p:cNvPr>
          <p:cNvSpPr>
            <a:spLocks noGrp="1"/>
          </p:cNvSpPr>
          <p:nvPr>
            <p:ph type="title"/>
          </p:nvPr>
        </p:nvSpPr>
        <p:spPr>
          <a:xfrm rot="16200000">
            <a:off x="-362346" y="2508647"/>
            <a:ext cx="4801395" cy="1325563"/>
          </a:xfrm>
        </p:spPr>
        <p:txBody>
          <a:bodyPr/>
          <a:lstStyle/>
          <a:p>
            <a:pPr algn="ctr"/>
            <a:r>
              <a:rPr lang="fr-FR" dirty="0" err="1"/>
              <a:t>Only</a:t>
            </a:r>
            <a:r>
              <a:rPr lang="fr-FR" dirty="0"/>
              <a:t> focus on </a:t>
            </a:r>
            <a:r>
              <a:rPr lang="fr-FR" dirty="0" err="1"/>
              <a:t>statistics</a:t>
            </a:r>
            <a:endParaRPr lang="fr-FR" dirty="0"/>
          </a:p>
        </p:txBody>
      </p:sp>
      <p:sp>
        <p:nvSpPr>
          <p:cNvPr id="3" name="Espace réservé du contenu 2">
            <a:extLst>
              <a:ext uri="{FF2B5EF4-FFF2-40B4-BE49-F238E27FC236}">
                <a16:creationId xmlns:a16="http://schemas.microsoft.com/office/drawing/2014/main" id="{4F8EFD90-C910-4F88-8DD5-A48C7AF52C90}"/>
              </a:ext>
            </a:extLst>
          </p:cNvPr>
          <p:cNvSpPr>
            <a:spLocks noGrp="1"/>
          </p:cNvSpPr>
          <p:nvPr>
            <p:ph idx="1"/>
          </p:nvPr>
        </p:nvSpPr>
        <p:spPr/>
        <p:txBody>
          <a:bodyPr/>
          <a:lstStyle/>
          <a:p>
            <a:endParaRPr lang="fr-FR"/>
          </a:p>
        </p:txBody>
      </p:sp>
      <p:pic>
        <p:nvPicPr>
          <p:cNvPr id="3074" name="Picture 2">
            <a:extLst>
              <a:ext uri="{FF2B5EF4-FFF2-40B4-BE49-F238E27FC236}">
                <a16:creationId xmlns:a16="http://schemas.microsoft.com/office/drawing/2014/main" id="{9D26CD49-5FC8-4E7E-A12D-0D0B13AD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10F1622-0D27-4213-8685-B6710CB0ED59}"/>
              </a:ext>
            </a:extLst>
          </p:cNvPr>
          <p:cNvSpPr txBox="1"/>
          <p:nvPr/>
        </p:nvSpPr>
        <p:spPr>
          <a:xfrm>
            <a:off x="3014663" y="596098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8776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1108214" y="5731565"/>
            <a:ext cx="10293626" cy="867327"/>
          </a:xfrm>
        </p:spPr>
        <p:txBody>
          <a:bodyPr/>
          <a:lstStyle/>
          <a:p>
            <a:pPr algn="ctr"/>
            <a:r>
              <a:rPr lang="fr-FR" dirty="0">
                <a:solidFill>
                  <a:schemeClr val="accent4">
                    <a:lumMod val="75000"/>
                  </a:schemeClr>
                </a:solidFill>
              </a:rPr>
              <a:t>Do not do </a:t>
            </a:r>
            <a:r>
              <a:rPr lang="fr-FR" strike="sngStrike" dirty="0" err="1">
                <a:solidFill>
                  <a:schemeClr val="accent4">
                    <a:lumMod val="75000"/>
                  </a:schemeClr>
                </a:solidFill>
              </a:rPr>
              <a:t>FinOps</a:t>
            </a:r>
            <a:r>
              <a:rPr lang="fr-FR" dirty="0">
                <a:solidFill>
                  <a:schemeClr val="accent4">
                    <a:lumMod val="75000"/>
                  </a:schemeClr>
                </a:solidFill>
              </a:rPr>
              <a:t> </a:t>
            </a:r>
            <a:r>
              <a:rPr lang="fr-FR" dirty="0" err="1">
                <a:solidFill>
                  <a:schemeClr val="accent4">
                    <a:lumMod val="75000"/>
                  </a:schemeClr>
                </a:solidFill>
              </a:rPr>
              <a:t>PlanetOps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4054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lnSpcReduction="10000"/>
          </a:bodyPr>
          <a:lstStyle/>
          <a:p>
            <a:pPr marL="514350" indent="-514350">
              <a:lnSpc>
                <a:spcPct val="100000"/>
              </a:lnSpc>
              <a:buFont typeface="+mj-lt"/>
              <a:buAutoNum type="arabicParenR"/>
            </a:pPr>
            <a:r>
              <a:rPr lang="en-US" sz="5400" dirty="0">
                <a:solidFill>
                  <a:schemeClr val="bg1">
                    <a:lumMod val="75000"/>
                  </a:schemeClr>
                </a:solidFill>
              </a:rPr>
              <a:t> 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tx1">
                    <a:lumMod val="60000"/>
                    <a:lumOff val="40000"/>
                  </a:schemeClr>
                </a:solidFill>
              </a:rPr>
              <a:t> How to put the odds in your favor ?</a:t>
            </a:r>
            <a:endParaRPr lang="fr-FR" sz="5400" dirty="0">
              <a:solidFill>
                <a:schemeClr val="tx1">
                  <a:lumMod val="60000"/>
                  <a:lumOff val="40000"/>
                </a:schemeClr>
              </a:solidFill>
            </a:endParaRPr>
          </a:p>
          <a:p>
            <a:pPr marL="514350" indent="-514350">
              <a:lnSpc>
                <a:spcPct val="100000"/>
              </a:lnSpc>
              <a:buFont typeface="+mj-lt"/>
              <a:buAutoNum type="arabicParenR"/>
            </a:pP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tx1">
                  <a:lumMod val="60000"/>
                  <a:lumOff val="40000"/>
                </a:schemeClr>
              </a:solidFill>
            </a:endParaRPr>
          </a:p>
        </p:txBody>
      </p:sp>
      <p:sp>
        <p:nvSpPr>
          <p:cNvPr id="4" name="Rectangle 3">
            <a:extLst>
              <a:ext uri="{FF2B5EF4-FFF2-40B4-BE49-F238E27FC236}">
                <a16:creationId xmlns:a16="http://schemas.microsoft.com/office/drawing/2014/main" id="{60F652BD-F66A-40CD-A2F9-C33CA034B99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8573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a:xfrm>
            <a:off x="838200" y="851770"/>
            <a:ext cx="11086578" cy="5325193"/>
          </a:xfrm>
        </p:spPr>
        <p:txBody>
          <a:bodyPr>
            <a:normAutofit fontScale="92500"/>
          </a:bodyPr>
          <a:lstStyle/>
          <a:p>
            <a:pPr marL="514350" indent="-514350">
              <a:lnSpc>
                <a:spcPct val="100000"/>
              </a:lnSpc>
              <a:buFont typeface="+mj-lt"/>
              <a:buAutoNum type="arabicParenR"/>
            </a:pPr>
            <a:r>
              <a:rPr lang="fr-FR" sz="5400" dirty="0">
                <a:solidFill>
                  <a:schemeClr val="bg2">
                    <a:lumMod val="25000"/>
                  </a:schemeClr>
                </a:solidFill>
              </a:rPr>
              <a:t> </a:t>
            </a:r>
            <a:r>
              <a:rPr lang="en-US" sz="5400" dirty="0">
                <a:solidFill>
                  <a:schemeClr val="bg2">
                    <a:lumMod val="25000"/>
                  </a:schemeClr>
                </a:solidFill>
              </a:rPr>
              <a:t>Introduction to AI and Deep Learning</a:t>
            </a:r>
          </a:p>
          <a:p>
            <a:pPr marL="514350" indent="-514350">
              <a:lnSpc>
                <a:spcPct val="100000"/>
              </a:lnSpc>
              <a:buFont typeface="+mj-lt"/>
              <a:buAutoNum type="arabicParenR"/>
            </a:pPr>
            <a:r>
              <a:rPr lang="en-US" sz="5400" dirty="0">
                <a:solidFill>
                  <a:schemeClr val="bg1">
                    <a:lumMod val="75000"/>
                  </a:schemeClr>
                </a:solidFill>
              </a:rPr>
              <a:t> What do we expect of a project in production ?</a:t>
            </a:r>
          </a:p>
          <a:p>
            <a:pPr marL="514350" indent="-514350">
              <a:lnSpc>
                <a:spcPct val="100000"/>
              </a:lnSpc>
              <a:buFont typeface="+mj-lt"/>
              <a:buAutoNum type="arabicParenR"/>
            </a:pPr>
            <a:r>
              <a:rPr lang="en-US" sz="5400" dirty="0">
                <a:solidFill>
                  <a:schemeClr val="bg1">
                    <a:lumMod val="75000"/>
                  </a:schemeClr>
                </a:solidFill>
              </a:rPr>
              <a:t> Recipes to fail the project ?</a:t>
            </a:r>
          </a:p>
          <a:p>
            <a:pPr marL="514350" indent="-514350">
              <a:lnSpc>
                <a:spcPct val="100000"/>
              </a:lnSpc>
              <a:buFont typeface="+mj-lt"/>
              <a:buAutoNum type="arabicParenR"/>
            </a:pPr>
            <a:r>
              <a:rPr lang="en-US" sz="5400" dirty="0">
                <a:solidFill>
                  <a:schemeClr val="bg1">
                    <a:lumMod val="75000"/>
                  </a:schemeClr>
                </a:solidFill>
              </a:rPr>
              <a:t>  How to put the odds in your favor ?</a:t>
            </a:r>
            <a:endParaRPr lang="fr-FR" sz="5400" dirty="0">
              <a:solidFill>
                <a:schemeClr val="bg1">
                  <a:lumMod val="75000"/>
                </a:schemeClr>
              </a:solidFill>
            </a:endParaRPr>
          </a:p>
          <a:p>
            <a:pPr marL="514350" indent="-514350">
              <a:lnSpc>
                <a:spcPct val="100000"/>
              </a:lnSpc>
              <a:buFont typeface="+mj-lt"/>
              <a:buAutoNum type="arabicParenR"/>
            </a:pPr>
            <a:endParaRPr lang="fr-FR" sz="5400" dirty="0">
              <a:solidFill>
                <a:schemeClr val="bg1">
                  <a:lumMod val="75000"/>
                </a:schemeClr>
              </a:solidFill>
            </a:endParaRPr>
          </a:p>
        </p:txBody>
      </p:sp>
      <p:sp>
        <p:nvSpPr>
          <p:cNvPr id="4" name="Rectangle 3">
            <a:extLst>
              <a:ext uri="{FF2B5EF4-FFF2-40B4-BE49-F238E27FC236}">
                <a16:creationId xmlns:a16="http://schemas.microsoft.com/office/drawing/2014/main" id="{29053D98-3FC4-4445-8C9F-40E7423A5B6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880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sp>
        <p:nvSpPr>
          <p:cNvPr id="5" name="ZoneTexte 4">
            <a:extLst>
              <a:ext uri="{FF2B5EF4-FFF2-40B4-BE49-F238E27FC236}">
                <a16:creationId xmlns:a16="http://schemas.microsoft.com/office/drawing/2014/main" id="{C4639756-8C11-48B5-AD52-81A0EFF09A1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12771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137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35503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F2D68703-CBDF-4A96-AC3E-C8BE159652F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5"/>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fr-FR" sz="1000" dirty="0" err="1">
                <a:solidFill>
                  <a:srgbClr val="000000"/>
                </a:solidFill>
              </a:rPr>
              <a:t>Ecotag</a:t>
            </a:r>
            <a:endParaRPr lang="fr-FR"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7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7DF17040-BC4A-4297-B9C4-502FAC131D48}"/>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54389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9FBAF6B2-9FCD-4FDC-9F5B-21FCF3A04D4F}"/>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78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fr-FR" sz="2800" dirty="0">
                <a:solidFill>
                  <a:schemeClr val="bg1"/>
                </a:solidFill>
              </a:rPr>
              <a:t>Industrialisation phase</a:t>
            </a:r>
          </a:p>
        </p:txBody>
      </p:sp>
      <p:sp>
        <p:nvSpPr>
          <p:cNvPr id="5" name="ZoneTexte 4">
            <a:extLst>
              <a:ext uri="{FF2B5EF4-FFF2-40B4-BE49-F238E27FC236}">
                <a16:creationId xmlns:a16="http://schemas.microsoft.com/office/drawing/2014/main" id="{145FE02D-1B8D-4BE9-8460-99EAFFD36EA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441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86246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35" name="ZoneTexte 34">
            <a:extLst>
              <a:ext uri="{FF2B5EF4-FFF2-40B4-BE49-F238E27FC236}">
                <a16:creationId xmlns:a16="http://schemas.microsoft.com/office/drawing/2014/main" id="{2086875C-3244-4E04-8728-B1D6C4F263D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89018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46" name="ZoneTexte 45">
            <a:extLst>
              <a:ext uri="{FF2B5EF4-FFF2-40B4-BE49-F238E27FC236}">
                <a16:creationId xmlns:a16="http://schemas.microsoft.com/office/drawing/2014/main" id="{7A948CFC-235B-4129-ACAD-149038E689DE}"/>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6958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fr-FR" sz="3600" dirty="0" err="1">
                <a:solidFill>
                  <a:schemeClr val="bg2"/>
                </a:solidFill>
              </a:rPr>
              <a:t>Artificial</a:t>
            </a:r>
            <a:r>
              <a:rPr lang="fr-FR" sz="3600" dirty="0">
                <a:solidFill>
                  <a:schemeClr val="bg2"/>
                </a:solidFill>
              </a:rPr>
              <a:t> Intelligence</a:t>
            </a:r>
          </a:p>
        </p:txBody>
      </p:sp>
      <p:sp>
        <p:nvSpPr>
          <p:cNvPr id="7" name="ZoneTexte 6">
            <a:extLst>
              <a:ext uri="{FF2B5EF4-FFF2-40B4-BE49-F238E27FC236}">
                <a16:creationId xmlns:a16="http://schemas.microsoft.com/office/drawing/2014/main" id="{79865440-1278-4B51-9104-9EE3CDDFEF41}"/>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520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76" name="ZoneTexte 75">
            <a:extLst>
              <a:ext uri="{FF2B5EF4-FFF2-40B4-BE49-F238E27FC236}">
                <a16:creationId xmlns:a16="http://schemas.microsoft.com/office/drawing/2014/main" id="{33C558DB-6C14-4C9E-B0E0-C4ACD69F0A9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787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85" name="ZoneTexte 84">
            <a:extLst>
              <a:ext uri="{FF2B5EF4-FFF2-40B4-BE49-F238E27FC236}">
                <a16:creationId xmlns:a16="http://schemas.microsoft.com/office/drawing/2014/main" id="{5E7CFD22-009B-4777-A225-ADDCD856043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98" name="Rectangle 97">
            <a:extLst>
              <a:ext uri="{FF2B5EF4-FFF2-40B4-BE49-F238E27FC236}">
                <a16:creationId xmlns:a16="http://schemas.microsoft.com/office/drawing/2014/main" id="{E2E61CE9-F293-410B-98B5-5163373A3B7B}"/>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99" name="Rectangle 98">
            <a:extLst>
              <a:ext uri="{FF2B5EF4-FFF2-40B4-BE49-F238E27FC236}">
                <a16:creationId xmlns:a16="http://schemas.microsoft.com/office/drawing/2014/main" id="{EA396E47-106B-4621-82C8-D3A389EE6257}"/>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100" name="Rectangle 99">
            <a:extLst>
              <a:ext uri="{FF2B5EF4-FFF2-40B4-BE49-F238E27FC236}">
                <a16:creationId xmlns:a16="http://schemas.microsoft.com/office/drawing/2014/main" id="{B7330F15-0D83-4B68-B055-1451BBBFC52C}"/>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101" name="Rectangle 100">
            <a:extLst>
              <a:ext uri="{FF2B5EF4-FFF2-40B4-BE49-F238E27FC236}">
                <a16:creationId xmlns:a16="http://schemas.microsoft.com/office/drawing/2014/main" id="{306AF3AC-F279-44DE-AAB7-C4858CBA38FE}"/>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103" name="Rectangle 102">
            <a:extLst>
              <a:ext uri="{FF2B5EF4-FFF2-40B4-BE49-F238E27FC236}">
                <a16:creationId xmlns:a16="http://schemas.microsoft.com/office/drawing/2014/main" id="{BD6AD94D-2156-4EA4-BDF6-44B2EF0E0504}"/>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108" name="Rectangle 107">
            <a:extLst>
              <a:ext uri="{FF2B5EF4-FFF2-40B4-BE49-F238E27FC236}">
                <a16:creationId xmlns:a16="http://schemas.microsoft.com/office/drawing/2014/main" id="{E7907F57-283C-4AC6-BF05-E75115125BC8}"/>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109" name="Connecteur droit avec flèche 108">
            <a:extLst>
              <a:ext uri="{FF2B5EF4-FFF2-40B4-BE49-F238E27FC236}">
                <a16:creationId xmlns:a16="http://schemas.microsoft.com/office/drawing/2014/main" id="{88DBA7BA-56F8-46E6-9709-B1C95DBBF62A}"/>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eur droit avec flèche 110">
            <a:extLst>
              <a:ext uri="{FF2B5EF4-FFF2-40B4-BE49-F238E27FC236}">
                <a16:creationId xmlns:a16="http://schemas.microsoft.com/office/drawing/2014/main" id="{FF2BE47E-28DC-4DC8-A8F7-0E17BBD69F6A}"/>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ED04D2AE-0064-43DD-9B9E-A888D6ADF9BC}"/>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D3E04D32-4D3D-4354-B86A-7A5463A9310F}"/>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7" name="Cylindre 116">
            <a:extLst>
              <a:ext uri="{FF2B5EF4-FFF2-40B4-BE49-F238E27FC236}">
                <a16:creationId xmlns:a16="http://schemas.microsoft.com/office/drawing/2014/main" id="{761F6E02-1638-40DB-84D2-458767A82BC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8" name="Connecteur droit avec flèche 117">
            <a:extLst>
              <a:ext uri="{FF2B5EF4-FFF2-40B4-BE49-F238E27FC236}">
                <a16:creationId xmlns:a16="http://schemas.microsoft.com/office/drawing/2014/main" id="{0B356D7A-B463-4D71-BCE2-DB21C87FA97C}"/>
              </a:ext>
            </a:extLst>
          </p:cNvPr>
          <p:cNvCxnSpPr>
            <a:endCxn id="117"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761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96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9" name="Titre 1">
            <a:extLst>
              <a:ext uri="{FF2B5EF4-FFF2-40B4-BE49-F238E27FC236}">
                <a16:creationId xmlns:a16="http://schemas.microsoft.com/office/drawing/2014/main" id="{6D2AF0AE-DC7C-45D6-84FC-ADFDA9405029}"/>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a:solidFill>
                  <a:schemeClr val="bg1"/>
                </a:solidFill>
              </a:rPr>
              <a:t>Industrialisation phase</a:t>
            </a:r>
            <a:endParaRPr lang="fr-FR" sz="2800" dirty="0">
              <a:solidFill>
                <a:schemeClr val="bg1"/>
              </a:solidFill>
            </a:endParaRPr>
          </a:p>
        </p:txBody>
      </p:sp>
      <p:sp>
        <p:nvSpPr>
          <p:cNvPr id="94" name="ZoneTexte 93">
            <a:extLst>
              <a:ext uri="{FF2B5EF4-FFF2-40B4-BE49-F238E27FC236}">
                <a16:creationId xmlns:a16="http://schemas.microsoft.com/office/drawing/2014/main" id="{BCDD5F27-6828-4F46-A0BE-08D224BD9F7A}"/>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A2AE6537-D5F4-4732-9CF5-73D826D1D9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a:extLst>
              <a:ext uri="{FF2B5EF4-FFF2-40B4-BE49-F238E27FC236}">
                <a16:creationId xmlns:a16="http://schemas.microsoft.com/office/drawing/2014/main" id="{C5583DB4-2AA4-4081-9352-3B7A931A21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7E43ACAA-DCD3-460B-83BA-D38777C9ED0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avec flèche 106">
            <a:extLst>
              <a:ext uri="{FF2B5EF4-FFF2-40B4-BE49-F238E27FC236}">
                <a16:creationId xmlns:a16="http://schemas.microsoft.com/office/drawing/2014/main" id="{1B67B352-24BC-418C-828A-6A1F4DD09E82}"/>
              </a:ext>
            </a:extLst>
          </p:cNvPr>
          <p:cNvCxnSpPr>
            <a:cxnSpLocks/>
            <a:stCxn id="109"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eur droit avec flèche 107">
            <a:extLst>
              <a:ext uri="{FF2B5EF4-FFF2-40B4-BE49-F238E27FC236}">
                <a16:creationId xmlns:a16="http://schemas.microsoft.com/office/drawing/2014/main" id="{7FBA6591-F1BD-4E6A-BF50-6EBC6F3989AE}"/>
              </a:ext>
            </a:extLst>
          </p:cNvPr>
          <p:cNvCxnSpPr>
            <a:cxnSpLocks/>
            <a:stCxn id="110"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a:extLst>
              <a:ext uri="{FF2B5EF4-FFF2-40B4-BE49-F238E27FC236}">
                <a16:creationId xmlns:a16="http://schemas.microsoft.com/office/drawing/2014/main" id="{BA1A4FDA-F0B9-4A8D-8478-C80CB1E912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a:extLst>
              <a:ext uri="{FF2B5EF4-FFF2-40B4-BE49-F238E27FC236}">
                <a16:creationId xmlns:a16="http://schemas.microsoft.com/office/drawing/2014/main" id="{17EA92D0-1B7E-4C9B-9770-C651CDC814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A1847025-69EB-46E1-90A2-6A462BBC2B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Connecteur droit avec flèche 115">
            <a:extLst>
              <a:ext uri="{FF2B5EF4-FFF2-40B4-BE49-F238E27FC236}">
                <a16:creationId xmlns:a16="http://schemas.microsoft.com/office/drawing/2014/main" id="{15364DF3-38FA-496D-80C5-9122D50B3B47}"/>
              </a:ext>
            </a:extLst>
          </p:cNvPr>
          <p:cNvCxnSpPr>
            <a:cxnSpLocks/>
            <a:stCxn id="112"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571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solidFill>
                  <a:schemeClr val="bg1"/>
                </a:solidFill>
              </a:rPr>
              <a:t>Industrialisation phase</a:t>
            </a:r>
          </a:p>
        </p:txBody>
      </p:sp>
      <p:sp>
        <p:nvSpPr>
          <p:cNvPr id="94" name="ZoneTexte 93">
            <a:extLst>
              <a:ext uri="{FF2B5EF4-FFF2-40B4-BE49-F238E27FC236}">
                <a16:creationId xmlns:a16="http://schemas.microsoft.com/office/drawing/2014/main" id="{6D647B17-60FB-4B37-8849-6100D84C21CD}"/>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6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06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ZoneTexte 100">
            <a:extLst>
              <a:ext uri="{FF2B5EF4-FFF2-40B4-BE49-F238E27FC236}">
                <a16:creationId xmlns:a16="http://schemas.microsoft.com/office/drawing/2014/main" id="{0F093C83-F28D-4FA2-803D-42A422754230}"/>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2">
            <a:extLst>
              <a:ext uri="{FF2B5EF4-FFF2-40B4-BE49-F238E27FC236}">
                <a16:creationId xmlns:a16="http://schemas.microsoft.com/office/drawing/2014/main" id="{E14753E6-B2A9-48F2-BD49-B49D90D76A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773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475D0D3-EAD5-4D74-90D3-8DB0CA66CE0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sp>
        <p:nvSpPr>
          <p:cNvPr id="94" name="ZoneTexte 93">
            <a:extLst>
              <a:ext uri="{FF2B5EF4-FFF2-40B4-BE49-F238E27FC236}">
                <a16:creationId xmlns:a16="http://schemas.microsoft.com/office/drawing/2014/main" id="{50CB60FA-5A6C-4B6D-AB69-B61EE0DD7484}"/>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91975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1" name="Titre 1">
            <a:extLst>
              <a:ext uri="{FF2B5EF4-FFF2-40B4-BE49-F238E27FC236}">
                <a16:creationId xmlns:a16="http://schemas.microsoft.com/office/drawing/2014/main" id="{F92587E0-8315-44DC-8493-02FED0A19E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err="1">
                <a:solidFill>
                  <a:schemeClr val="bg1"/>
                </a:solidFill>
              </a:rPr>
              <a:t>Deployment</a:t>
            </a:r>
            <a:r>
              <a:rPr lang="fr-FR" sz="2800" dirty="0">
                <a:solidFill>
                  <a:schemeClr val="bg1"/>
                </a:solidFill>
              </a:rPr>
              <a:t> &amp; run</a:t>
            </a:r>
          </a:p>
        </p:txBody>
      </p: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35BCC257-DD1D-457A-A6F2-44F240BFC4E7}"/>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9" name="Picture 2">
            <a:extLst>
              <a:ext uri="{FF2B5EF4-FFF2-40B4-BE49-F238E27FC236}">
                <a16:creationId xmlns:a16="http://schemas.microsoft.com/office/drawing/2014/main" id="{DA613CA6-B5B9-40DC-A301-A07EC7959C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999" y="4371486"/>
            <a:ext cx="2470253" cy="24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8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
        <p:nvSpPr>
          <p:cNvPr id="5" name="ZoneTexte 4">
            <a:extLst>
              <a:ext uri="{FF2B5EF4-FFF2-40B4-BE49-F238E27FC236}">
                <a16:creationId xmlns:a16="http://schemas.microsoft.com/office/drawing/2014/main" id="{9C2CE742-AE74-4988-8318-4314B7FB431C}"/>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fr-FR" sz="2800" dirty="0" err="1">
                <a:solidFill>
                  <a:schemeClr val="bg1"/>
                </a:solidFill>
              </a:rPr>
              <a:t>Deployment</a:t>
            </a:r>
            <a:r>
              <a:rPr lang="fr-FR" sz="2800" dirty="0">
                <a:solidFill>
                  <a:schemeClr val="bg1"/>
                </a:solidFill>
              </a:rPr>
              <a:t> &amp; run</a:t>
            </a:r>
          </a:p>
        </p:txBody>
      </p:sp>
      <p:sp>
        <p:nvSpPr>
          <p:cNvPr id="5" name="ZoneTexte 4">
            <a:extLst>
              <a:ext uri="{FF2B5EF4-FFF2-40B4-BE49-F238E27FC236}">
                <a16:creationId xmlns:a16="http://schemas.microsoft.com/office/drawing/2014/main" id="{9DC1C260-C456-423D-98AA-377D1D0D50A9}"/>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492717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2"/>
          <a:stretch>
            <a:fillRect/>
          </a:stretch>
        </p:blipFill>
        <p:spPr>
          <a:xfrm>
            <a:off x="0" y="355600"/>
            <a:ext cx="12192000" cy="6146800"/>
          </a:xfrm>
          <a:prstGeom prst="rect">
            <a:avLst/>
          </a:prstGeom>
        </p:spPr>
      </p:pic>
      <p:sp>
        <p:nvSpPr>
          <p:cNvPr id="6" name="ZoneTexte 5">
            <a:extLst>
              <a:ext uri="{FF2B5EF4-FFF2-40B4-BE49-F238E27FC236}">
                <a16:creationId xmlns:a16="http://schemas.microsoft.com/office/drawing/2014/main" id="{CD8A9DBD-368A-4776-99AE-44F0B87E568B}"/>
              </a:ext>
            </a:extLst>
          </p:cNvPr>
          <p:cNvSpPr txBox="1"/>
          <p:nvPr/>
        </p:nvSpPr>
        <p:spPr>
          <a:xfrm>
            <a:off x="9327616" y="0"/>
            <a:ext cx="2864384" cy="369332"/>
          </a:xfrm>
          <a:prstGeom prst="rect">
            <a:avLst/>
          </a:prstGeom>
          <a:solidFill>
            <a:schemeClr val="bg1"/>
          </a:solidFill>
          <a:ln>
            <a:solidFill>
              <a:schemeClr val="tx1">
                <a:lumMod val="60000"/>
                <a:lumOff val="40000"/>
              </a:schemeClr>
            </a:solidFill>
          </a:ln>
        </p:spPr>
        <p:txBody>
          <a:bodyPr wrap="square" rtlCol="0">
            <a:spAutoFit/>
          </a:bodyPr>
          <a:lstStyle/>
          <a:p>
            <a:pPr algn="ctr"/>
            <a:r>
              <a:rPr lang="fr-FR" dirty="0" err="1"/>
              <a:t>Recipes</a:t>
            </a:r>
            <a:r>
              <a:rPr lang="fr-FR" dirty="0"/>
              <a:t> to </a:t>
            </a:r>
            <a:r>
              <a:rPr lang="fr-FR" dirty="0" err="1"/>
              <a:t>win</a:t>
            </a:r>
            <a:endParaRPr lang="fr-FR" dirty="0"/>
          </a:p>
        </p:txBody>
      </p:sp>
    </p:spTree>
    <p:extLst>
      <p:ext uri="{BB962C8B-B14F-4D97-AF65-F5344CB8AC3E}">
        <p14:creationId xmlns:p14="http://schemas.microsoft.com/office/powerpoint/2010/main" val="1147256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A38C8-D855-4CC9-808F-4DF2940671F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96FBFDD-AF96-428D-8A0B-0F29563F2E41}"/>
              </a:ext>
            </a:extLst>
          </p:cNvPr>
          <p:cNvPicPr>
            <a:picLocks noChangeAspect="1"/>
          </p:cNvPicPr>
          <p:nvPr/>
        </p:nvPicPr>
        <p:blipFill>
          <a:blip r:embed="rId2"/>
          <a:stretch>
            <a:fillRect/>
          </a:stretch>
        </p:blipFill>
        <p:spPr>
          <a:xfrm>
            <a:off x="746227" y="0"/>
            <a:ext cx="10699545" cy="6858000"/>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13254-9BF1-4945-A78D-7676E55C8BB3}"/>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3D59EDC-3D73-4789-B39F-1CC450A491C8}"/>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7A9164B-9D46-4B08-BEA8-9197A5A63E81}"/>
              </a:ext>
            </a:extLst>
          </p:cNvPr>
          <p:cNvPicPr>
            <a:picLocks noChangeAspect="1"/>
          </p:cNvPicPr>
          <p:nvPr/>
        </p:nvPicPr>
        <p:blipFill>
          <a:blip r:embed="rId2"/>
          <a:stretch>
            <a:fillRect/>
          </a:stretch>
        </p:blipFill>
        <p:spPr>
          <a:xfrm>
            <a:off x="938561" y="0"/>
            <a:ext cx="10314878" cy="6858000"/>
          </a:xfrm>
          <a:prstGeom prst="rect">
            <a:avLst/>
          </a:prstGeom>
        </p:spPr>
      </p:pic>
    </p:spTree>
    <p:extLst>
      <p:ext uri="{BB962C8B-B14F-4D97-AF65-F5344CB8AC3E}">
        <p14:creationId xmlns:p14="http://schemas.microsoft.com/office/powerpoint/2010/main" val="1089807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96F510D-6674-47A2-B201-C03B25FD5EE3}"/>
              </a:ext>
            </a:extLst>
          </p:cNvPr>
          <p:cNvSpPr>
            <a:spLocks noGrp="1"/>
          </p:cNvSpPr>
          <p:nvPr>
            <p:ph idx="1"/>
          </p:nvPr>
        </p:nvSpPr>
        <p:spPr/>
        <p:txBody>
          <a:bodyPr/>
          <a:lstStyle/>
          <a:p>
            <a:endParaRPr lang="fr-FR"/>
          </a:p>
        </p:txBody>
      </p:sp>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741" y="0"/>
            <a:ext cx="7879014" cy="4371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232" y="4457751"/>
            <a:ext cx="3727447" cy="230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38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1325563"/>
          </a:xfrm>
        </p:spPr>
        <p:txBody>
          <a:bodyPr/>
          <a:lstStyle/>
          <a:p>
            <a:pPr algn="ctr"/>
            <a:r>
              <a:rPr lang="fr-FR"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154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143250" y="6308209"/>
            <a:ext cx="6093994" cy="369332"/>
          </a:xfrm>
          <a:prstGeom prst="rect">
            <a:avLst/>
          </a:prstGeom>
          <a:noFill/>
        </p:spPr>
        <p:txBody>
          <a:bodyPr wrap="square">
            <a:spAutoFit/>
          </a:bodyPr>
          <a:lstStyle/>
          <a:p>
            <a:pPr algn="ctr"/>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three</a:t>
            </a:r>
            <a:r>
              <a:rPr lang="fr-FR" b="0" dirty="0">
                <a:solidFill>
                  <a:srgbClr val="A31515"/>
                </a:solidFill>
                <a:effectLst/>
                <a:latin typeface="Courier New" panose="02070309020205020404" pitchFamily="49" charset="0"/>
              </a:rPr>
              <a:t> people </a:t>
            </a:r>
            <a:r>
              <a:rPr lang="fr-FR" b="0" dirty="0" err="1">
                <a:solidFill>
                  <a:srgbClr val="A31515"/>
                </a:solidFill>
                <a:effectLst/>
                <a:latin typeface="Courier New" panose="02070309020205020404" pitchFamily="49" charset="0"/>
              </a:rPr>
              <a:t>hugging</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43572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fr-FR" dirty="0"/>
              <a:t>Merci </a:t>
            </a:r>
            <a:r>
              <a:rPr lang="fr-FR" dirty="0">
                <a:sym typeface="Wingdings" panose="05000000000000000000" pitchFamily="2" charset="2"/>
              </a:rPr>
              <a:t></a:t>
            </a:r>
            <a:endParaRPr lang="fr-FR"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35755" y="6005581"/>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362605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F68652C-28D8-4139-85D5-66E4B7FA4FD4}"/>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fr-FR" dirty="0" err="1"/>
              <a:t>Deep</a:t>
            </a:r>
            <a:r>
              <a:rPr lang="fr-FR" dirty="0"/>
              <a:t> Learning</a:t>
            </a:r>
          </a:p>
        </p:txBody>
      </p:sp>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24839</TotalTime>
  <Words>3839</Words>
  <Application>Microsoft Office PowerPoint</Application>
  <PresentationFormat>Grand écran</PresentationFormat>
  <Paragraphs>1313</Paragraphs>
  <Slides>120</Slides>
  <Notes>37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120</vt:i4>
      </vt:variant>
    </vt:vector>
  </HeadingPairs>
  <TitlesOfParts>
    <vt:vector size="128"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is gold</vt:lpstr>
      <vt:lpstr>Présentation PowerPoint</vt:lpstr>
      <vt:lpstr>Présentation PowerPoint</vt:lpstr>
      <vt:lpstr>Présentation PowerPoint</vt:lpstr>
      <vt:lpstr>Présentation PowerPoint</vt:lpstr>
      <vt:lpstr>Présentation PowerPoint</vt:lpstr>
      <vt:lpstr>Demo</vt:lpstr>
      <vt:lpstr>Dataset of 20 000 files</vt:lpstr>
      <vt:lpstr>Datadrift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Difficulties</vt:lpstr>
      <vt:lpstr>Présentation PowerPoint</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needs</vt:lpstr>
      <vt:lpstr>Use Deep Learning Everywhere</vt:lpstr>
      <vt:lpstr>Use Deep Learning Everywhere</vt:lpstr>
      <vt:lpstr>Use Deep Learning Everywhere</vt:lpstr>
      <vt:lpstr>Use Deep Learning Everywhere</vt:lpstr>
      <vt:lpstr>Présentation PowerPoint</vt:lpstr>
      <vt:lpstr>Présentation PowerPoint</vt:lpstr>
      <vt:lpstr>Présentation PowerPoint</vt:lpstr>
      <vt:lpstr>Présentation PowerPoint</vt:lpstr>
      <vt:lpstr>Do not monitor data drift</vt:lpstr>
      <vt:lpstr>Only focus on statistics</vt:lpstr>
      <vt:lpstr>Do not do FinOps PlanetOps</vt:lpstr>
      <vt:lpstr>Présentation PowerPoint</vt:lpstr>
      <vt:lpstr>Exploration phase</vt:lpstr>
      <vt:lpstr>Exploration phase</vt:lpstr>
      <vt:lpstr>Exploration phase</vt:lpstr>
      <vt:lpstr>Exploration phase</vt:lpstr>
      <vt:lpstr>Exploration phase</vt:lpstr>
      <vt:lpstr>Exploration phase</vt:lpstr>
      <vt:lpstr>Industrialisation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Présentation PowerPoint</vt:lpstr>
      <vt:lpstr>Présentation PowerPoint</vt:lpstr>
      <vt:lpstr>Deployment &amp; run</vt:lpstr>
      <vt:lpstr>Présentation PowerPoint</vt:lpstr>
      <vt:lpstr>Présentation PowerPoint</vt:lpstr>
      <vt:lpstr>Présentation PowerPoint</vt:lpstr>
      <vt:lpstr>Présentation PowerPoint</vt:lpstr>
      <vt:lpstr>Conclusion</vt:lpstr>
      <vt:lpstr>Merci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Type d’algorithme</vt:lpstr>
      <vt:lpstr>Suite refactorisation</vt:lpstr>
      <vt:lpstr>Présentation PowerPoint</vt:lpstr>
      <vt:lpstr>Experimentation phase</vt:lpstr>
      <vt:lpstr>Présentation PowerPoint</vt:lpstr>
      <vt:lpstr>Production phase</vt:lpstr>
      <vt:lpstr>Présentation PowerPoint</vt:lpstr>
      <vt:lpstr>Présentation PowerPoint</vt:lpstr>
      <vt:lpstr>Présentation PowerPoint</vt:lpstr>
      <vt:lpstr>Use Deep Learning Everywhere</vt:lpstr>
      <vt:lpstr>Architecture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915</cp:revision>
  <dcterms:created xsi:type="dcterms:W3CDTF">2020-11-18T10:41:47Z</dcterms:created>
  <dcterms:modified xsi:type="dcterms:W3CDTF">2022-09-28T16:27:30Z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2022-09-28T16:27:30Z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77c07ea4-2804-4f8d-9dcf-75945f111e76</vt:lpwstr>
  </property>
  <property fmtid="{D5CDD505-2E9C-101B-9397-08002B2CF9AE}" pid="9" name="MSIP_Label_65722654-0696-4b8f-bb0e-68bcd3f909d4_ContentBits">
    <vt:lpwstr>3</vt:lpwstr>
  </property>
</Properties>
</file>